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62" r:id="rId7"/>
    <p:sldId id="263" r:id="rId8"/>
    <p:sldId id="264" r:id="rId9"/>
    <p:sldId id="265" r:id="rId10"/>
    <p:sldId id="267" r:id="rId11"/>
    <p:sldId id="268" r:id="rId12"/>
    <p:sldId id="269" r:id="rId13"/>
    <p:sldId id="270" r:id="rId14"/>
    <p:sldId id="271" r:id="rId15"/>
    <p:sldId id="272"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71" autoAdjust="0"/>
    <p:restoredTop sz="94660"/>
  </p:normalViewPr>
  <p:slideViewPr>
    <p:cSldViewPr snapToGrid="0">
      <p:cViewPr varScale="1">
        <p:scale>
          <a:sx n="65" d="100"/>
          <a:sy n="65" d="100"/>
        </p:scale>
        <p:origin x="656"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gif>
</file>

<file path=ppt/media/image10.jpeg>
</file>

<file path=ppt/media/image11.jpg>
</file>

<file path=ppt/media/image12.jpeg>
</file>

<file path=ppt/media/image2.png>
</file>

<file path=ppt/media/image3.jpeg>
</file>

<file path=ppt/media/image4.jpeg>
</file>

<file path=ppt/media/image5.gif>
</file>

<file path=ppt/media/image6.jpeg>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B30A4-4E4F-1045-B16E-3887EAC765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181E8AE-4072-6E1A-02D3-8A360CCA78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7E6E6EE-0E81-B662-82E2-F1B8A18DD4C8}"/>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5" name="Footer Placeholder 4">
            <a:extLst>
              <a:ext uri="{FF2B5EF4-FFF2-40B4-BE49-F238E27FC236}">
                <a16:creationId xmlns:a16="http://schemas.microsoft.com/office/drawing/2014/main" id="{FBFA299E-8383-C013-F601-00C579ACC80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6E9C81C-BB78-F752-E38F-FA36C48F441E}"/>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1505557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A4FB9-A066-4D25-04B8-4F45E6ACAF0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6315839-B0F4-FBC9-FA6E-61DD1D64A3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FAB88EF-E8B9-EA47-333B-D2735D52E6F3}"/>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5" name="Footer Placeholder 4">
            <a:extLst>
              <a:ext uri="{FF2B5EF4-FFF2-40B4-BE49-F238E27FC236}">
                <a16:creationId xmlns:a16="http://schemas.microsoft.com/office/drawing/2014/main" id="{40403139-84E7-EE1F-F863-8070EB4811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04FEF56-680F-DF4A-7821-50EED65F3329}"/>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3041825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C7E8C2-5820-0545-9249-934362D4646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12B91A3-7713-9E09-7633-9C2ADE3D1F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0F870C0-E2FD-54E3-3DC7-C823A6E98B3C}"/>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5" name="Footer Placeholder 4">
            <a:extLst>
              <a:ext uri="{FF2B5EF4-FFF2-40B4-BE49-F238E27FC236}">
                <a16:creationId xmlns:a16="http://schemas.microsoft.com/office/drawing/2014/main" id="{859FF6DD-711B-4618-16E8-820C49E083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E6CE2FF-3159-6134-FDAF-9760CE525E80}"/>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3370447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17C4A-467B-92C7-4A39-45A553CF229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C4E5400-13A4-D7E0-B835-802359C4CB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25F3DAB-BCA1-EFB2-9465-B9D58A1C19E2}"/>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5" name="Footer Placeholder 4">
            <a:extLst>
              <a:ext uri="{FF2B5EF4-FFF2-40B4-BE49-F238E27FC236}">
                <a16:creationId xmlns:a16="http://schemas.microsoft.com/office/drawing/2014/main" id="{F505D4D3-28A5-609C-DCF0-A17FE7BDCEA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08FE2DF-9AAA-C90A-CE56-F2435555D8DE}"/>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563214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13E93-E00F-EE23-FBF8-0216DA3C6F4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3FDE85F-FD69-328C-AEAD-DC424D8B667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ABD4C9-D6FC-71AF-8E70-8A82558E3127}"/>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5" name="Footer Placeholder 4">
            <a:extLst>
              <a:ext uri="{FF2B5EF4-FFF2-40B4-BE49-F238E27FC236}">
                <a16:creationId xmlns:a16="http://schemas.microsoft.com/office/drawing/2014/main" id="{C7FAAE2B-FC5F-2B52-0026-BD0DEE94A7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027B67-AC00-340B-E6D4-00515F4C9248}"/>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3802798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3456C-2E1F-CD4D-9D9E-6457DC634A3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37B66AA-B2EB-0E12-85C1-72E10C3800D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FDB8432-9CBE-9191-81F7-5919D72AA3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840228C-EC23-422D-81D4-2AC008073964}"/>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6" name="Footer Placeholder 5">
            <a:extLst>
              <a:ext uri="{FF2B5EF4-FFF2-40B4-BE49-F238E27FC236}">
                <a16:creationId xmlns:a16="http://schemas.microsoft.com/office/drawing/2014/main" id="{50D21499-DB8B-EDB8-729E-31C96F26B66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BFC58A-D7DD-E723-F1B5-786AD4F3B1E5}"/>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2288050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E8782-8148-EEB5-C0EA-6424C83E63E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7A84F5B-5533-4A98-C218-7830CB61B5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470376-5D7A-816F-6943-39C2B0CA7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F1E82DD-0404-812A-1736-9DAE8077D5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D93E98-E53C-AE44-9961-8161D258765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B1D7DDC-FF53-2800-D97A-6B99D23F8B74}"/>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8" name="Footer Placeholder 7">
            <a:extLst>
              <a:ext uri="{FF2B5EF4-FFF2-40B4-BE49-F238E27FC236}">
                <a16:creationId xmlns:a16="http://schemas.microsoft.com/office/drawing/2014/main" id="{BEE67F86-D0B2-4F93-76AF-5E12D5942C2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2CC0E52-4170-AE71-B4AA-2B0DF11D41E0}"/>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1746124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6B9B9-62A5-CB27-853D-CCF1460801B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5B9D184-AB09-A6A7-6B22-E3253A364CE4}"/>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4" name="Footer Placeholder 3">
            <a:extLst>
              <a:ext uri="{FF2B5EF4-FFF2-40B4-BE49-F238E27FC236}">
                <a16:creationId xmlns:a16="http://schemas.microsoft.com/office/drawing/2014/main" id="{411C94CB-90DB-9C45-89FF-3A59946BFD2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00BF2E5-00F7-1893-6B6B-22940A859F63}"/>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362284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A4DAF9-4F09-0F8B-BB04-614175ECD5E7}"/>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3" name="Footer Placeholder 2">
            <a:extLst>
              <a:ext uri="{FF2B5EF4-FFF2-40B4-BE49-F238E27FC236}">
                <a16:creationId xmlns:a16="http://schemas.microsoft.com/office/drawing/2014/main" id="{35EB9494-61A5-D386-9453-F61512084D5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4766E50-5475-B74B-3610-754F9466E667}"/>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2820118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8648F-F710-C4F2-F45A-19D4EEB583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6EDC7D3-B0AD-6AEF-487C-F1830F99CF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26D52F5-8A00-EDC3-E0ED-2003B57252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963ED9-5880-C2BA-48C9-807A0791608C}"/>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6" name="Footer Placeholder 5">
            <a:extLst>
              <a:ext uri="{FF2B5EF4-FFF2-40B4-BE49-F238E27FC236}">
                <a16:creationId xmlns:a16="http://schemas.microsoft.com/office/drawing/2014/main" id="{3E23C84C-15D0-F863-1782-C390B388F44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0A9D669-7A30-A5A6-8231-EC5F7C3E5790}"/>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176569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A1340-55C5-4DE9-E843-0F625613E2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AFD391D-A0BB-0BC3-3BFB-6C06988812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F859A4A-FD36-34E2-F8DE-FC02C7FE8E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3385E6-5F2B-F38C-CA2C-71F77D77006E}"/>
              </a:ext>
            </a:extLst>
          </p:cNvPr>
          <p:cNvSpPr>
            <a:spLocks noGrp="1"/>
          </p:cNvSpPr>
          <p:nvPr>
            <p:ph type="dt" sz="half" idx="10"/>
          </p:nvPr>
        </p:nvSpPr>
        <p:spPr/>
        <p:txBody>
          <a:bodyPr/>
          <a:lstStyle/>
          <a:p>
            <a:fld id="{74258A8B-BE8A-41D6-9FED-87AEFF340D07}" type="datetimeFigureOut">
              <a:rPr lang="en-IN" smtClean="0"/>
              <a:t>11-09-2024</a:t>
            </a:fld>
            <a:endParaRPr lang="en-IN"/>
          </a:p>
        </p:txBody>
      </p:sp>
      <p:sp>
        <p:nvSpPr>
          <p:cNvPr id="6" name="Footer Placeholder 5">
            <a:extLst>
              <a:ext uri="{FF2B5EF4-FFF2-40B4-BE49-F238E27FC236}">
                <a16:creationId xmlns:a16="http://schemas.microsoft.com/office/drawing/2014/main" id="{3AFCB084-47B6-FB67-0EF8-946EA0DA8F4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FA516A6-89A0-914C-FBBE-7251DC8DA069}"/>
              </a:ext>
            </a:extLst>
          </p:cNvPr>
          <p:cNvSpPr>
            <a:spLocks noGrp="1"/>
          </p:cNvSpPr>
          <p:nvPr>
            <p:ph type="sldNum" sz="quarter" idx="12"/>
          </p:nvPr>
        </p:nvSpPr>
        <p:spPr/>
        <p:txBody>
          <a:bodyPr/>
          <a:lstStyle/>
          <a:p>
            <a:fld id="{454D512C-B035-4857-A09A-D2F049CE6DF7}" type="slidenum">
              <a:rPr lang="en-IN" smtClean="0"/>
              <a:t>‹#›</a:t>
            </a:fld>
            <a:endParaRPr lang="en-IN"/>
          </a:p>
        </p:txBody>
      </p:sp>
    </p:spTree>
    <p:extLst>
      <p:ext uri="{BB962C8B-B14F-4D97-AF65-F5344CB8AC3E}">
        <p14:creationId xmlns:p14="http://schemas.microsoft.com/office/powerpoint/2010/main" val="32449573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482A6C-806D-388C-FB2F-F5E45AAFDA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A507FB-15EA-2F64-A022-3D7331D13D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B65AB5-5F92-234C-504B-769990009E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4258A8B-BE8A-41D6-9FED-87AEFF340D07}" type="datetimeFigureOut">
              <a:rPr lang="en-IN" smtClean="0"/>
              <a:t>11-09-2024</a:t>
            </a:fld>
            <a:endParaRPr lang="en-IN"/>
          </a:p>
        </p:txBody>
      </p:sp>
      <p:sp>
        <p:nvSpPr>
          <p:cNvPr id="5" name="Footer Placeholder 4">
            <a:extLst>
              <a:ext uri="{FF2B5EF4-FFF2-40B4-BE49-F238E27FC236}">
                <a16:creationId xmlns:a16="http://schemas.microsoft.com/office/drawing/2014/main" id="{E9DBE22C-5426-31AF-95FA-1F77832BB0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8C1FD879-3E07-8779-F588-A35693B147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54D512C-B035-4857-A09A-D2F049CE6DF7}" type="slidenum">
              <a:rPr lang="en-IN" smtClean="0"/>
              <a:t>‹#›</a:t>
            </a:fld>
            <a:endParaRPr lang="en-IN"/>
          </a:p>
        </p:txBody>
      </p:sp>
    </p:spTree>
    <p:extLst>
      <p:ext uri="{BB962C8B-B14F-4D97-AF65-F5344CB8AC3E}">
        <p14:creationId xmlns:p14="http://schemas.microsoft.com/office/powerpoint/2010/main" val="37331734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hyperlink" Target="https://github.com/harshitsahu2311/DevOps-Tools-Notes/tree/main/Git"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5.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2000" r="6000" b="-2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E911C-4BA7-A65B-5E7A-B503D7D1A4AB}"/>
              </a:ext>
            </a:extLst>
          </p:cNvPr>
          <p:cNvSpPr>
            <a:spLocks noGrp="1"/>
          </p:cNvSpPr>
          <p:nvPr>
            <p:ph type="ctrTitle"/>
          </p:nvPr>
        </p:nvSpPr>
        <p:spPr>
          <a:xfrm>
            <a:off x="1651819" y="1438096"/>
            <a:ext cx="9144000" cy="2387600"/>
          </a:xfrm>
        </p:spPr>
        <p:txBody>
          <a:bodyPr>
            <a:normAutofit/>
          </a:bodyPr>
          <a:lstStyle/>
          <a:p>
            <a:r>
              <a:rPr lang="en-IN" sz="7200" dirty="0">
                <a:solidFill>
                  <a:schemeClr val="accent1">
                    <a:lumMod val="75000"/>
                  </a:schemeClr>
                </a:solidFill>
                <a:latin typeface="ADLaM Display" panose="020F0502020204030204" pitchFamily="2" charset="0"/>
                <a:ea typeface="ADLaM Display" panose="020F0502020204030204" pitchFamily="2" charset="0"/>
                <a:cs typeface="ADLaM Display" panose="020F0502020204030204" pitchFamily="2" charset="0"/>
              </a:rPr>
              <a:t>Git &amp; GitHub</a:t>
            </a:r>
            <a:br>
              <a:rPr lang="en-IN" dirty="0"/>
            </a:br>
            <a:r>
              <a:rPr lang="en-IN" sz="4000" dirty="0">
                <a:latin typeface="ADLaM Display" panose="02010000000000000000" pitchFamily="2" charset="0"/>
                <a:ea typeface="ADLaM Display" panose="02010000000000000000" pitchFamily="2" charset="0"/>
                <a:cs typeface="ADLaM Display" panose="02010000000000000000" pitchFamily="2" charset="0"/>
              </a:rPr>
              <a:t>Short Notes </a:t>
            </a:r>
            <a:br>
              <a:rPr lang="en-IN" sz="4000" dirty="0">
                <a:latin typeface="ADLaM Display" panose="02010000000000000000" pitchFamily="2" charset="0"/>
                <a:ea typeface="ADLaM Display" panose="02010000000000000000" pitchFamily="2" charset="0"/>
                <a:cs typeface="ADLaM Display" panose="02010000000000000000" pitchFamily="2" charset="0"/>
              </a:rPr>
            </a:br>
            <a:r>
              <a:rPr lang="en-IN" sz="4000" dirty="0">
                <a:latin typeface="ADLaM Display" panose="02010000000000000000" pitchFamily="2" charset="0"/>
                <a:ea typeface="ADLaM Display" panose="02010000000000000000" pitchFamily="2" charset="0"/>
                <a:cs typeface="ADLaM Display" panose="02010000000000000000" pitchFamily="2" charset="0"/>
              </a:rPr>
              <a:t>For DevOps Engineers</a:t>
            </a:r>
          </a:p>
        </p:txBody>
      </p:sp>
      <p:sp>
        <p:nvSpPr>
          <p:cNvPr id="3" name="Subtitle 2">
            <a:extLst>
              <a:ext uri="{FF2B5EF4-FFF2-40B4-BE49-F238E27FC236}">
                <a16:creationId xmlns:a16="http://schemas.microsoft.com/office/drawing/2014/main" id="{1DE357F0-861F-E4EF-D365-6346B7324D63}"/>
              </a:ext>
            </a:extLst>
          </p:cNvPr>
          <p:cNvSpPr>
            <a:spLocks noGrp="1"/>
          </p:cNvSpPr>
          <p:nvPr>
            <p:ph type="subTitle" idx="1"/>
          </p:nvPr>
        </p:nvSpPr>
        <p:spPr>
          <a:xfrm>
            <a:off x="1651819" y="6237083"/>
            <a:ext cx="9144000" cy="1655762"/>
          </a:xfrm>
        </p:spPr>
        <p:txBody>
          <a:bodyPr/>
          <a:lstStyle/>
          <a:p>
            <a:r>
              <a:rPr lang="en-IN" dirty="0">
                <a:latin typeface="Colonna MT" panose="04020805060202030203" pitchFamily="82" charset="0"/>
              </a:rPr>
              <a:t>By Harshit Sahu</a:t>
            </a:r>
          </a:p>
        </p:txBody>
      </p:sp>
      <p:pic>
        <p:nvPicPr>
          <p:cNvPr id="6" name="Picture 5" descr="A person smiling for a picture&#10;&#10;Description automatically generated">
            <a:extLst>
              <a:ext uri="{FF2B5EF4-FFF2-40B4-BE49-F238E27FC236}">
                <a16:creationId xmlns:a16="http://schemas.microsoft.com/office/drawing/2014/main" id="{33B94FDD-0D4C-65C6-1B96-380A4F5576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0364" y="5030173"/>
            <a:ext cx="1206910" cy="1206910"/>
          </a:xfrm>
          <a:prstGeom prst="rect">
            <a:avLst/>
          </a:prstGeom>
        </p:spPr>
      </p:pic>
    </p:spTree>
    <p:extLst>
      <p:ext uri="{BB962C8B-B14F-4D97-AF65-F5344CB8AC3E}">
        <p14:creationId xmlns:p14="http://schemas.microsoft.com/office/powerpoint/2010/main" val="13137844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B0C19-0195-76C9-1217-40F2B4673270}"/>
              </a:ext>
            </a:extLst>
          </p:cNvPr>
          <p:cNvSpPr>
            <a:spLocks noGrp="1"/>
          </p:cNvSpPr>
          <p:nvPr>
            <p:ph type="title"/>
          </p:nvPr>
        </p:nvSpPr>
        <p:spPr>
          <a:xfrm>
            <a:off x="608372" y="-155984"/>
            <a:ext cx="4746523" cy="1325563"/>
          </a:xfrm>
        </p:spPr>
        <p:txBody>
          <a:bodyPr/>
          <a:lstStyle/>
          <a:p>
            <a:r>
              <a:rPr lang="en-IN" dirty="0">
                <a:solidFill>
                  <a:schemeClr val="bg1"/>
                </a:solidFill>
              </a:rPr>
              <a:t>Basic Git Command</a:t>
            </a:r>
          </a:p>
        </p:txBody>
      </p:sp>
      <p:sp>
        <p:nvSpPr>
          <p:cNvPr id="3" name="Content Placeholder 2">
            <a:extLst>
              <a:ext uri="{FF2B5EF4-FFF2-40B4-BE49-F238E27FC236}">
                <a16:creationId xmlns:a16="http://schemas.microsoft.com/office/drawing/2014/main" id="{8F3020FD-79DD-FCC7-C486-73721F18372B}"/>
              </a:ext>
            </a:extLst>
          </p:cNvPr>
          <p:cNvSpPr>
            <a:spLocks noGrp="1"/>
          </p:cNvSpPr>
          <p:nvPr>
            <p:ph idx="1"/>
          </p:nvPr>
        </p:nvSpPr>
        <p:spPr>
          <a:xfrm>
            <a:off x="608372" y="1012722"/>
            <a:ext cx="5080819" cy="5771535"/>
          </a:xfrm>
        </p:spPr>
        <p:txBody>
          <a:bodyPr>
            <a:normAutofit/>
          </a:bodyPr>
          <a:lstStyle/>
          <a:p>
            <a:pPr marL="0" indent="0">
              <a:buNone/>
            </a:pPr>
            <a:r>
              <a:rPr lang="en-IN" sz="1800" dirty="0">
                <a:solidFill>
                  <a:schemeClr val="bg1"/>
                </a:solidFill>
              </a:rPr>
              <a:t>🚀 Set global username and email for Git (locally)</a:t>
            </a:r>
          </a:p>
          <a:p>
            <a:pPr marL="0" indent="0">
              <a:buNone/>
            </a:pPr>
            <a:r>
              <a:rPr lang="en-IN" sz="1800" u="sng" dirty="0">
                <a:solidFill>
                  <a:schemeClr val="bg1"/>
                </a:solidFill>
              </a:rPr>
              <a:t>git config –global user.name “&lt;your username&gt;”</a:t>
            </a:r>
          </a:p>
          <a:p>
            <a:pPr marL="0" indent="0">
              <a:buNone/>
            </a:pPr>
            <a:r>
              <a:rPr lang="en-IN" sz="1800" u="sng" dirty="0">
                <a:solidFill>
                  <a:schemeClr val="bg1"/>
                </a:solidFill>
              </a:rPr>
              <a:t>git config --global </a:t>
            </a:r>
            <a:r>
              <a:rPr lang="en-IN" sz="1800" u="sng" dirty="0" err="1">
                <a:solidFill>
                  <a:schemeClr val="bg1"/>
                </a:solidFill>
              </a:rPr>
              <a:t>user.email</a:t>
            </a:r>
            <a:r>
              <a:rPr lang="en-IN" sz="1800" u="sng" dirty="0">
                <a:solidFill>
                  <a:schemeClr val="bg1"/>
                </a:solidFill>
              </a:rPr>
              <a:t> “&lt;your email&gt;”</a:t>
            </a:r>
          </a:p>
          <a:p>
            <a:pPr marL="0" indent="0">
              <a:buNone/>
            </a:pPr>
            <a:endParaRPr lang="en-IN" sz="1800" dirty="0">
              <a:solidFill>
                <a:schemeClr val="bg1"/>
              </a:solidFill>
            </a:endParaRPr>
          </a:p>
          <a:p>
            <a:pPr marL="0" indent="0">
              <a:buNone/>
            </a:pPr>
            <a:r>
              <a:rPr lang="en-IN" sz="1800" dirty="0">
                <a:solidFill>
                  <a:schemeClr val="bg1"/>
                </a:solidFill>
              </a:rPr>
              <a:t>🚀 Initialise an empty Git Repository</a:t>
            </a:r>
          </a:p>
          <a:p>
            <a:pPr marL="0" indent="0">
              <a:buNone/>
            </a:pPr>
            <a:r>
              <a:rPr lang="en-IN" sz="1800" u="sng" dirty="0">
                <a:solidFill>
                  <a:schemeClr val="bg1"/>
                </a:solidFill>
              </a:rPr>
              <a:t>git </a:t>
            </a:r>
            <a:r>
              <a:rPr lang="en-IN" sz="1800" u="sng" dirty="0" err="1">
                <a:solidFill>
                  <a:schemeClr val="bg1"/>
                </a:solidFill>
              </a:rPr>
              <a:t>init</a:t>
            </a:r>
            <a:endParaRPr lang="en-IN" sz="1800" u="sng" dirty="0">
              <a:solidFill>
                <a:schemeClr val="bg1"/>
              </a:solidFill>
            </a:endParaRPr>
          </a:p>
          <a:p>
            <a:pPr marL="0" indent="0">
              <a:buNone/>
            </a:pPr>
            <a:endParaRPr lang="en-IN" sz="1800" dirty="0">
              <a:solidFill>
                <a:schemeClr val="bg1"/>
              </a:solidFill>
            </a:endParaRPr>
          </a:p>
          <a:p>
            <a:pPr marL="0" indent="0">
              <a:buNone/>
            </a:pPr>
            <a:r>
              <a:rPr lang="en-IN" sz="1800" dirty="0">
                <a:solidFill>
                  <a:schemeClr val="bg1"/>
                </a:solidFill>
              </a:rPr>
              <a:t>🚀 Clone an existing Git Repository</a:t>
            </a:r>
          </a:p>
          <a:p>
            <a:pPr marL="0" indent="0">
              <a:buNone/>
            </a:pPr>
            <a:r>
              <a:rPr lang="en-IN" sz="1800" u="sng" dirty="0">
                <a:solidFill>
                  <a:schemeClr val="bg1"/>
                </a:solidFill>
              </a:rPr>
              <a:t>git clone &lt;</a:t>
            </a:r>
            <a:r>
              <a:rPr lang="en-IN" sz="1800" u="sng" dirty="0" err="1">
                <a:solidFill>
                  <a:schemeClr val="bg1"/>
                </a:solidFill>
              </a:rPr>
              <a:t>repository_url</a:t>
            </a:r>
            <a:r>
              <a:rPr lang="en-IN" sz="1800" u="sng" dirty="0">
                <a:solidFill>
                  <a:schemeClr val="bg1"/>
                </a:solidFill>
              </a:rPr>
              <a:t>&gt;</a:t>
            </a:r>
          </a:p>
          <a:p>
            <a:pPr marL="0" indent="0">
              <a:buNone/>
            </a:pPr>
            <a:endParaRPr lang="en-IN" sz="1800" dirty="0">
              <a:solidFill>
                <a:schemeClr val="bg1"/>
              </a:solidFill>
            </a:endParaRPr>
          </a:p>
          <a:p>
            <a:pPr marL="0" indent="0">
              <a:buNone/>
            </a:pPr>
            <a:r>
              <a:rPr lang="en-IN" sz="1800" dirty="0">
                <a:solidFill>
                  <a:schemeClr val="bg1"/>
                </a:solidFill>
              </a:rPr>
              <a:t>🚀 Add file/stage to git</a:t>
            </a:r>
          </a:p>
          <a:p>
            <a:pPr marL="0" indent="0">
              <a:buNone/>
            </a:pPr>
            <a:r>
              <a:rPr lang="en-IN" sz="1800" u="sng" dirty="0">
                <a:solidFill>
                  <a:schemeClr val="bg1"/>
                </a:solidFill>
              </a:rPr>
              <a:t>git add &lt;filename&gt;</a:t>
            </a:r>
          </a:p>
          <a:p>
            <a:pPr marL="0" indent="0">
              <a:buNone/>
            </a:pPr>
            <a:endParaRPr lang="en-IN" sz="1800" dirty="0">
              <a:solidFill>
                <a:schemeClr val="bg1"/>
              </a:solidFill>
            </a:endParaRPr>
          </a:p>
          <a:p>
            <a:pPr marL="0" indent="0">
              <a:buNone/>
            </a:pPr>
            <a:r>
              <a:rPr lang="en-IN" sz="1800" dirty="0">
                <a:solidFill>
                  <a:schemeClr val="bg1"/>
                </a:solidFill>
              </a:rPr>
              <a:t>🚀 Add all the current directory files to git</a:t>
            </a:r>
          </a:p>
          <a:p>
            <a:pPr marL="0" indent="0">
              <a:buNone/>
            </a:pPr>
            <a:r>
              <a:rPr lang="en-IN" sz="1800" u="sng" dirty="0">
                <a:solidFill>
                  <a:schemeClr val="bg1"/>
                </a:solidFill>
              </a:rPr>
              <a:t>git add .</a:t>
            </a:r>
          </a:p>
          <a:p>
            <a:pPr marL="0" indent="0">
              <a:buNone/>
            </a:pPr>
            <a:endParaRPr lang="en-IN" sz="1800" dirty="0">
              <a:solidFill>
                <a:schemeClr val="bg1"/>
              </a:solidFill>
            </a:endParaRPr>
          </a:p>
          <a:p>
            <a:pPr marL="0" indent="0">
              <a:buNone/>
            </a:pPr>
            <a:endParaRPr lang="en-IN" sz="1800" dirty="0">
              <a:solidFill>
                <a:schemeClr val="bg1"/>
              </a:solidFill>
            </a:endParaRPr>
          </a:p>
        </p:txBody>
      </p:sp>
      <p:sp>
        <p:nvSpPr>
          <p:cNvPr id="4" name="TextBox 3">
            <a:extLst>
              <a:ext uri="{FF2B5EF4-FFF2-40B4-BE49-F238E27FC236}">
                <a16:creationId xmlns:a16="http://schemas.microsoft.com/office/drawing/2014/main" id="{72A2B451-9E17-0DA4-7D57-E5ED3D978C66}"/>
              </a:ext>
            </a:extLst>
          </p:cNvPr>
          <p:cNvSpPr txBox="1"/>
          <p:nvPr/>
        </p:nvSpPr>
        <p:spPr>
          <a:xfrm>
            <a:off x="6226278" y="1012722"/>
            <a:ext cx="5080819" cy="5355312"/>
          </a:xfrm>
          <a:prstGeom prst="rect">
            <a:avLst/>
          </a:prstGeom>
          <a:noFill/>
        </p:spPr>
        <p:txBody>
          <a:bodyPr wrap="square" rtlCol="0">
            <a:spAutoFit/>
          </a:bodyPr>
          <a:lstStyle/>
          <a:p>
            <a:r>
              <a:rPr lang="en-IN" dirty="0"/>
              <a:t>🚀 </a:t>
            </a:r>
            <a:r>
              <a:rPr lang="en-IN" dirty="0">
                <a:solidFill>
                  <a:schemeClr val="bg1"/>
                </a:solidFill>
              </a:rPr>
              <a:t>Commit all the staged files to git</a:t>
            </a:r>
          </a:p>
          <a:p>
            <a:r>
              <a:rPr lang="en-IN" u="sng" dirty="0">
                <a:solidFill>
                  <a:schemeClr val="bg1"/>
                </a:solidFill>
              </a:rPr>
              <a:t>git commit -m “&lt;</a:t>
            </a:r>
            <a:r>
              <a:rPr lang="en-IN" u="sng" dirty="0" err="1">
                <a:solidFill>
                  <a:schemeClr val="bg1"/>
                </a:solidFill>
              </a:rPr>
              <a:t>your_commit_message</a:t>
            </a:r>
            <a:r>
              <a:rPr lang="en-IN" u="sng" dirty="0">
                <a:solidFill>
                  <a:schemeClr val="bg1"/>
                </a:solidFill>
              </a:rPr>
              <a:t>&gt;”</a:t>
            </a:r>
          </a:p>
          <a:p>
            <a:endParaRPr lang="en-IN" dirty="0">
              <a:solidFill>
                <a:schemeClr val="bg1"/>
              </a:solidFill>
            </a:endParaRPr>
          </a:p>
          <a:p>
            <a:r>
              <a:rPr lang="en-IN" dirty="0">
                <a:solidFill>
                  <a:schemeClr val="bg1"/>
                </a:solidFill>
              </a:rPr>
              <a:t>🚀Restore the file from being modified to Tracked</a:t>
            </a:r>
          </a:p>
          <a:p>
            <a:r>
              <a:rPr lang="en-IN" u="sng" dirty="0">
                <a:solidFill>
                  <a:schemeClr val="bg1"/>
                </a:solidFill>
              </a:rPr>
              <a:t>g</a:t>
            </a:r>
            <a:r>
              <a:rPr lang="en-IN" sz="1800" u="sng" dirty="0">
                <a:solidFill>
                  <a:schemeClr val="bg1"/>
                </a:solidFill>
              </a:rPr>
              <a:t>it restore &lt;filename&gt;</a:t>
            </a:r>
            <a:r>
              <a:rPr lang="en-IN" u="sng" dirty="0"/>
              <a:t> </a:t>
            </a:r>
          </a:p>
          <a:p>
            <a:r>
              <a:rPr lang="en-IN" u="sng" dirty="0">
                <a:solidFill>
                  <a:schemeClr val="bg1"/>
                </a:solidFill>
              </a:rPr>
              <a:t>git checkout &lt;filename&gt;</a:t>
            </a:r>
          </a:p>
          <a:p>
            <a:endParaRPr lang="en-IN" dirty="0">
              <a:solidFill>
                <a:schemeClr val="bg1"/>
              </a:solidFill>
            </a:endParaRPr>
          </a:p>
          <a:p>
            <a:r>
              <a:rPr lang="en-IN" dirty="0">
                <a:solidFill>
                  <a:schemeClr val="bg1"/>
                </a:solidFill>
              </a:rPr>
              <a:t>🚀Show the status of your git repository</a:t>
            </a:r>
          </a:p>
          <a:p>
            <a:r>
              <a:rPr lang="en-IN" u="sng" dirty="0">
                <a:solidFill>
                  <a:schemeClr val="bg1"/>
                </a:solidFill>
              </a:rPr>
              <a:t>git status</a:t>
            </a:r>
          </a:p>
          <a:p>
            <a:endParaRPr lang="en-IN" dirty="0">
              <a:solidFill>
                <a:schemeClr val="bg1"/>
              </a:solidFill>
            </a:endParaRPr>
          </a:p>
          <a:p>
            <a:r>
              <a:rPr lang="en-IN" dirty="0">
                <a:solidFill>
                  <a:schemeClr val="bg1"/>
                </a:solidFill>
              </a:rPr>
              <a:t>🚀Show the branches of your git repository</a:t>
            </a:r>
          </a:p>
          <a:p>
            <a:r>
              <a:rPr lang="en-IN" u="sng" dirty="0">
                <a:solidFill>
                  <a:schemeClr val="bg1"/>
                </a:solidFill>
              </a:rPr>
              <a:t>git branch</a:t>
            </a:r>
            <a:r>
              <a:rPr lang="en-IN" u="sng" dirty="0"/>
              <a:t> </a:t>
            </a:r>
          </a:p>
          <a:p>
            <a:endParaRPr lang="en-IN" u="sng" dirty="0"/>
          </a:p>
          <a:p>
            <a:r>
              <a:rPr lang="en-IN" dirty="0">
                <a:solidFill>
                  <a:schemeClr val="bg1"/>
                </a:solidFill>
              </a:rPr>
              <a:t>🚀 Checkout to a new branch</a:t>
            </a:r>
          </a:p>
          <a:p>
            <a:r>
              <a:rPr lang="en-IN" u="sng" dirty="0">
                <a:solidFill>
                  <a:schemeClr val="bg1"/>
                </a:solidFill>
              </a:rPr>
              <a:t>git checkout -b &lt;branch name&gt;</a:t>
            </a:r>
          </a:p>
          <a:p>
            <a:endParaRPr lang="en-IN" u="sng" dirty="0">
              <a:solidFill>
                <a:schemeClr val="bg1"/>
              </a:solidFill>
            </a:endParaRPr>
          </a:p>
          <a:p>
            <a:r>
              <a:rPr lang="en-IN" dirty="0">
                <a:solidFill>
                  <a:schemeClr val="bg1"/>
                </a:solidFill>
              </a:rPr>
              <a:t>🚀 Checkout to an existing branch</a:t>
            </a:r>
          </a:p>
          <a:p>
            <a:r>
              <a:rPr lang="en-IN" u="sng" dirty="0">
                <a:solidFill>
                  <a:schemeClr val="bg1"/>
                </a:solidFill>
              </a:rPr>
              <a:t>git checkout &lt;branch name&gt;</a:t>
            </a:r>
          </a:p>
          <a:p>
            <a:endParaRPr lang="en-IN" u="sng" dirty="0">
              <a:solidFill>
                <a:schemeClr val="bg1"/>
              </a:solidFill>
            </a:endParaRPr>
          </a:p>
        </p:txBody>
      </p:sp>
      <p:pic>
        <p:nvPicPr>
          <p:cNvPr id="5" name="Picture 4">
            <a:extLst>
              <a:ext uri="{FF2B5EF4-FFF2-40B4-BE49-F238E27FC236}">
                <a16:creationId xmlns:a16="http://schemas.microsoft.com/office/drawing/2014/main" id="{BC410CDF-D81E-ADD1-3474-7C9FC88EFF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2054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B0C19-0195-76C9-1217-40F2B4673270}"/>
              </a:ext>
            </a:extLst>
          </p:cNvPr>
          <p:cNvSpPr>
            <a:spLocks noGrp="1"/>
          </p:cNvSpPr>
          <p:nvPr>
            <p:ph type="title"/>
          </p:nvPr>
        </p:nvSpPr>
        <p:spPr>
          <a:xfrm>
            <a:off x="608372" y="-155984"/>
            <a:ext cx="4746523" cy="1325563"/>
          </a:xfrm>
        </p:spPr>
        <p:txBody>
          <a:bodyPr/>
          <a:lstStyle/>
          <a:p>
            <a:r>
              <a:rPr lang="en-IN" dirty="0">
                <a:solidFill>
                  <a:schemeClr val="bg1"/>
                </a:solidFill>
              </a:rPr>
              <a:t>Basic Git Command</a:t>
            </a:r>
          </a:p>
        </p:txBody>
      </p:sp>
      <p:sp>
        <p:nvSpPr>
          <p:cNvPr id="3" name="Content Placeholder 2">
            <a:extLst>
              <a:ext uri="{FF2B5EF4-FFF2-40B4-BE49-F238E27FC236}">
                <a16:creationId xmlns:a16="http://schemas.microsoft.com/office/drawing/2014/main" id="{8F3020FD-79DD-FCC7-C486-73721F18372B}"/>
              </a:ext>
            </a:extLst>
          </p:cNvPr>
          <p:cNvSpPr>
            <a:spLocks noGrp="1"/>
          </p:cNvSpPr>
          <p:nvPr>
            <p:ph idx="1"/>
          </p:nvPr>
        </p:nvSpPr>
        <p:spPr>
          <a:xfrm>
            <a:off x="608372" y="1012722"/>
            <a:ext cx="5080819" cy="5771535"/>
          </a:xfrm>
        </p:spPr>
        <p:txBody>
          <a:bodyPr>
            <a:normAutofit/>
          </a:bodyPr>
          <a:lstStyle/>
          <a:p>
            <a:pPr marL="0" indent="0">
              <a:buNone/>
            </a:pPr>
            <a:r>
              <a:rPr lang="en-IN" sz="1800" dirty="0">
                <a:solidFill>
                  <a:schemeClr val="bg1"/>
                </a:solidFill>
              </a:rPr>
              <a:t>🚀 Remove a branch from Git</a:t>
            </a:r>
          </a:p>
          <a:p>
            <a:pPr marL="0" indent="0">
              <a:buNone/>
            </a:pPr>
            <a:r>
              <a:rPr lang="en-IN" sz="1800" u="sng" dirty="0">
                <a:solidFill>
                  <a:schemeClr val="bg1"/>
                </a:solidFill>
              </a:rPr>
              <a:t>git branch –d &lt;branch name&gt;</a:t>
            </a:r>
          </a:p>
          <a:p>
            <a:pPr marL="0" indent="0">
              <a:buNone/>
            </a:pPr>
            <a:endParaRPr lang="en-IN" sz="1800" dirty="0">
              <a:solidFill>
                <a:schemeClr val="bg1"/>
              </a:solidFill>
            </a:endParaRPr>
          </a:p>
          <a:p>
            <a:pPr marL="0" indent="0">
              <a:buNone/>
            </a:pPr>
            <a:r>
              <a:rPr lang="en-IN" sz="1800" dirty="0">
                <a:solidFill>
                  <a:schemeClr val="bg1"/>
                </a:solidFill>
              </a:rPr>
              <a:t>🚀 Show remote origin URL</a:t>
            </a:r>
          </a:p>
          <a:p>
            <a:pPr marL="0" indent="0">
              <a:buNone/>
            </a:pPr>
            <a:r>
              <a:rPr lang="en-IN" sz="1800" u="sng" dirty="0">
                <a:solidFill>
                  <a:schemeClr val="bg1"/>
                </a:solidFill>
              </a:rPr>
              <a:t>git remote -v</a:t>
            </a:r>
          </a:p>
          <a:p>
            <a:pPr marL="0" indent="0">
              <a:buNone/>
            </a:pPr>
            <a:endParaRPr lang="en-IN" sz="1800" dirty="0">
              <a:solidFill>
                <a:schemeClr val="bg1"/>
              </a:solidFill>
            </a:endParaRPr>
          </a:p>
          <a:p>
            <a:pPr marL="0" indent="0">
              <a:buNone/>
            </a:pPr>
            <a:r>
              <a:rPr lang="en-IN" sz="1800" dirty="0">
                <a:solidFill>
                  <a:schemeClr val="bg1"/>
                </a:solidFill>
              </a:rPr>
              <a:t>🚀 Add remote origin URL</a:t>
            </a:r>
          </a:p>
          <a:p>
            <a:pPr marL="0" indent="0">
              <a:buNone/>
            </a:pPr>
            <a:r>
              <a:rPr lang="en-IN" sz="1800" u="sng" dirty="0">
                <a:solidFill>
                  <a:schemeClr val="bg1"/>
                </a:solidFill>
              </a:rPr>
              <a:t>git remote add origin &lt;</a:t>
            </a:r>
            <a:r>
              <a:rPr lang="en-IN" sz="1800" u="sng" dirty="0" err="1">
                <a:solidFill>
                  <a:schemeClr val="bg1"/>
                </a:solidFill>
              </a:rPr>
              <a:t>your_remote_git_url</a:t>
            </a:r>
            <a:r>
              <a:rPr lang="en-IN" sz="1800" u="sng" dirty="0">
                <a:solidFill>
                  <a:schemeClr val="bg1"/>
                </a:solidFill>
              </a:rPr>
              <a:t>&gt;</a:t>
            </a:r>
          </a:p>
          <a:p>
            <a:pPr marL="0" indent="0">
              <a:buNone/>
            </a:pPr>
            <a:endParaRPr lang="en-IN" sz="1800" dirty="0">
              <a:solidFill>
                <a:schemeClr val="bg1"/>
              </a:solidFill>
            </a:endParaRPr>
          </a:p>
          <a:p>
            <a:pPr marL="0" indent="0">
              <a:buNone/>
            </a:pPr>
            <a:r>
              <a:rPr lang="en-IN" sz="1800" dirty="0">
                <a:solidFill>
                  <a:schemeClr val="bg1"/>
                </a:solidFill>
              </a:rPr>
              <a:t>🚀 Remove remote origin URL</a:t>
            </a:r>
          </a:p>
          <a:p>
            <a:pPr marL="0" indent="0">
              <a:buNone/>
            </a:pPr>
            <a:r>
              <a:rPr lang="en-IN" sz="1800" u="sng" dirty="0">
                <a:solidFill>
                  <a:schemeClr val="bg1"/>
                </a:solidFill>
              </a:rPr>
              <a:t>git remote remove origin</a:t>
            </a:r>
          </a:p>
          <a:p>
            <a:pPr marL="0" indent="0">
              <a:buNone/>
            </a:pPr>
            <a:endParaRPr lang="en-IN" sz="1800" dirty="0">
              <a:solidFill>
                <a:schemeClr val="bg1"/>
              </a:solidFill>
            </a:endParaRPr>
          </a:p>
          <a:p>
            <a:pPr marL="0" indent="0">
              <a:buNone/>
            </a:pPr>
            <a:r>
              <a:rPr lang="en-IN" sz="1800" dirty="0">
                <a:solidFill>
                  <a:schemeClr val="bg1"/>
                </a:solidFill>
              </a:rPr>
              <a:t>🚀 Fetch all the remotes branches</a:t>
            </a:r>
          </a:p>
          <a:p>
            <a:pPr marL="0" indent="0">
              <a:buNone/>
            </a:pPr>
            <a:r>
              <a:rPr lang="en-IN" sz="1800" u="sng" dirty="0">
                <a:solidFill>
                  <a:schemeClr val="bg1"/>
                </a:solidFill>
              </a:rPr>
              <a:t>git fetch</a:t>
            </a:r>
          </a:p>
          <a:p>
            <a:pPr marL="0" indent="0">
              <a:buNone/>
            </a:pPr>
            <a:endParaRPr lang="en-IN" sz="1800" dirty="0">
              <a:solidFill>
                <a:schemeClr val="bg1"/>
              </a:solidFill>
            </a:endParaRPr>
          </a:p>
          <a:p>
            <a:pPr marL="0" indent="0">
              <a:buNone/>
            </a:pPr>
            <a:endParaRPr lang="en-IN" sz="1800" dirty="0">
              <a:solidFill>
                <a:schemeClr val="bg1"/>
              </a:solidFill>
            </a:endParaRPr>
          </a:p>
        </p:txBody>
      </p:sp>
      <p:sp>
        <p:nvSpPr>
          <p:cNvPr id="4" name="TextBox 3">
            <a:extLst>
              <a:ext uri="{FF2B5EF4-FFF2-40B4-BE49-F238E27FC236}">
                <a16:creationId xmlns:a16="http://schemas.microsoft.com/office/drawing/2014/main" id="{72A2B451-9E17-0DA4-7D57-E5ED3D978C66}"/>
              </a:ext>
            </a:extLst>
          </p:cNvPr>
          <p:cNvSpPr txBox="1"/>
          <p:nvPr/>
        </p:nvSpPr>
        <p:spPr>
          <a:xfrm>
            <a:off x="5786518" y="1012721"/>
            <a:ext cx="5080819" cy="4247317"/>
          </a:xfrm>
          <a:prstGeom prst="rect">
            <a:avLst/>
          </a:prstGeom>
          <a:noFill/>
        </p:spPr>
        <p:txBody>
          <a:bodyPr wrap="square" rtlCol="0">
            <a:spAutoFit/>
          </a:bodyPr>
          <a:lstStyle/>
          <a:p>
            <a:r>
              <a:rPr lang="en-IN" dirty="0"/>
              <a:t>🚀 </a:t>
            </a:r>
            <a:r>
              <a:rPr lang="en-IN" dirty="0">
                <a:solidFill>
                  <a:schemeClr val="bg1"/>
                </a:solidFill>
              </a:rPr>
              <a:t>Push your local changes to the remote branch</a:t>
            </a:r>
          </a:p>
          <a:p>
            <a:r>
              <a:rPr lang="en-IN" u="sng" dirty="0">
                <a:solidFill>
                  <a:schemeClr val="bg1"/>
                </a:solidFill>
              </a:rPr>
              <a:t>git push origin &lt;</a:t>
            </a:r>
            <a:r>
              <a:rPr lang="en-IN" u="sng" dirty="0" err="1">
                <a:solidFill>
                  <a:schemeClr val="bg1"/>
                </a:solidFill>
              </a:rPr>
              <a:t>branch_name</a:t>
            </a:r>
            <a:r>
              <a:rPr lang="en-IN" u="sng" dirty="0">
                <a:solidFill>
                  <a:schemeClr val="bg1"/>
                </a:solidFill>
              </a:rPr>
              <a:t>&gt;</a:t>
            </a:r>
          </a:p>
          <a:p>
            <a:endParaRPr lang="en-IN" dirty="0">
              <a:solidFill>
                <a:schemeClr val="bg1"/>
              </a:solidFill>
            </a:endParaRPr>
          </a:p>
          <a:p>
            <a:r>
              <a:rPr lang="en-IN" dirty="0">
                <a:solidFill>
                  <a:schemeClr val="bg1"/>
                </a:solidFill>
              </a:rPr>
              <a:t>🚀Pull your remote changes to the local branch</a:t>
            </a:r>
          </a:p>
          <a:p>
            <a:r>
              <a:rPr lang="en-IN" u="sng" dirty="0">
                <a:solidFill>
                  <a:schemeClr val="bg1"/>
                </a:solidFill>
              </a:rPr>
              <a:t>git pull origin &lt;</a:t>
            </a:r>
            <a:r>
              <a:rPr lang="en-IN" u="sng" dirty="0" err="1">
                <a:solidFill>
                  <a:schemeClr val="bg1"/>
                </a:solidFill>
              </a:rPr>
              <a:t>branch_name</a:t>
            </a:r>
            <a:r>
              <a:rPr lang="en-IN" u="sng" dirty="0">
                <a:solidFill>
                  <a:schemeClr val="bg1"/>
                </a:solidFill>
              </a:rPr>
              <a:t>&gt;</a:t>
            </a:r>
          </a:p>
          <a:p>
            <a:endParaRPr lang="en-IN" dirty="0">
              <a:solidFill>
                <a:schemeClr val="bg1"/>
              </a:solidFill>
            </a:endParaRPr>
          </a:p>
          <a:p>
            <a:r>
              <a:rPr lang="en-IN" dirty="0">
                <a:solidFill>
                  <a:schemeClr val="bg1"/>
                </a:solidFill>
              </a:rPr>
              <a:t>🚀Check your git commits and log</a:t>
            </a:r>
          </a:p>
          <a:p>
            <a:r>
              <a:rPr lang="en-IN" u="sng" dirty="0">
                <a:solidFill>
                  <a:schemeClr val="bg1"/>
                </a:solidFill>
              </a:rPr>
              <a:t>git log</a:t>
            </a:r>
          </a:p>
          <a:p>
            <a:endParaRPr lang="en-IN" dirty="0">
              <a:solidFill>
                <a:schemeClr val="bg1"/>
              </a:solidFill>
            </a:endParaRPr>
          </a:p>
          <a:p>
            <a:r>
              <a:rPr lang="en-IN" dirty="0">
                <a:solidFill>
                  <a:schemeClr val="bg1"/>
                </a:solidFill>
              </a:rPr>
              <a:t>📌You can also check my Git Repository for more detailed commands:</a:t>
            </a:r>
          </a:p>
          <a:p>
            <a:endParaRPr lang="en-IN" u="sng" dirty="0">
              <a:solidFill>
                <a:schemeClr val="bg1"/>
              </a:solidFill>
            </a:endParaRPr>
          </a:p>
          <a:p>
            <a:r>
              <a:rPr lang="en-US" dirty="0">
                <a:solidFill>
                  <a:schemeClr val="bg1"/>
                </a:solidFill>
                <a:hlinkClick r:id="rId2">
                  <a:extLst>
                    <a:ext uri="{A12FA001-AC4F-418D-AE19-62706E023703}">
                      <ahyp:hlinkClr xmlns:ahyp="http://schemas.microsoft.com/office/drawing/2018/hyperlinkcolor" val="tx"/>
                    </a:ext>
                  </a:extLst>
                </a:hlinkClick>
              </a:rPr>
              <a:t>DevOps-Tools-Notes/Git at main · harshitsahu2311/DevOps-Tools-Notes (github.com)</a:t>
            </a:r>
            <a:endParaRPr lang="en-IN" u="sng" dirty="0">
              <a:solidFill>
                <a:schemeClr val="bg1"/>
              </a:solidFill>
            </a:endParaRPr>
          </a:p>
        </p:txBody>
      </p:sp>
      <p:pic>
        <p:nvPicPr>
          <p:cNvPr id="5" name="Picture 4">
            <a:extLst>
              <a:ext uri="{FF2B5EF4-FFF2-40B4-BE49-F238E27FC236}">
                <a16:creationId xmlns:a16="http://schemas.microsoft.com/office/drawing/2014/main" id="{D8EF8059-9C0A-5B4A-5716-D9A1311A37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785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629264" y="365125"/>
            <a:ext cx="10724535" cy="6239510"/>
          </a:xfrm>
        </p:spPr>
        <p:txBody>
          <a:bodyPr>
            <a:normAutofit/>
          </a:bodyPr>
          <a:lstStyle/>
          <a:p>
            <a:pPr marL="0" indent="0">
              <a:buNone/>
            </a:pPr>
            <a:r>
              <a:rPr lang="en-US" dirty="0">
                <a:solidFill>
                  <a:schemeClr val="bg1"/>
                </a:solidFill>
              </a:rPr>
              <a:t>Cherry Picking in Git</a:t>
            </a:r>
          </a:p>
          <a:p>
            <a:pPr marL="0" indent="0">
              <a:buNone/>
            </a:pPr>
            <a:endParaRPr lang="en-US" dirty="0">
              <a:solidFill>
                <a:schemeClr val="bg1"/>
              </a:solidFill>
            </a:endParaRP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endParaRPr lang="en-US" sz="1800" dirty="0">
              <a:solidFill>
                <a:schemeClr val="bg1"/>
              </a:solidFill>
            </a:endParaRPr>
          </a:p>
        </p:txBody>
      </p:sp>
      <p:sp>
        <p:nvSpPr>
          <p:cNvPr id="7" name="TextBox 6">
            <a:extLst>
              <a:ext uri="{FF2B5EF4-FFF2-40B4-BE49-F238E27FC236}">
                <a16:creationId xmlns:a16="http://schemas.microsoft.com/office/drawing/2014/main" id="{E045FB7F-4B24-D696-EEF7-2175EAD2BD67}"/>
              </a:ext>
            </a:extLst>
          </p:cNvPr>
          <p:cNvSpPr txBox="1"/>
          <p:nvPr/>
        </p:nvSpPr>
        <p:spPr>
          <a:xfrm>
            <a:off x="5582015" y="640428"/>
            <a:ext cx="5285322" cy="5632311"/>
          </a:xfrm>
          <a:prstGeom prst="rect">
            <a:avLst/>
          </a:prstGeom>
          <a:noFill/>
        </p:spPr>
        <p:txBody>
          <a:bodyPr wrap="square" rtlCol="0">
            <a:spAutoFit/>
          </a:bodyPr>
          <a:lstStyle/>
          <a:p>
            <a:r>
              <a:rPr lang="en-IN" dirty="0">
                <a:solidFill>
                  <a:schemeClr val="bg1"/>
                </a:solidFill>
              </a:rPr>
              <a:t>Cherry picking is picking a commit from a branch and applying it to another. Git cheery-pick can be useful for undoing changes. For example, say a commit is accidentally made to the wrong branch. You can switch to the correct branch and cherry-pick the commit to where it should belong.</a:t>
            </a:r>
          </a:p>
          <a:p>
            <a:endParaRPr lang="en-IN" dirty="0">
              <a:solidFill>
                <a:schemeClr val="bg1"/>
              </a:solidFill>
            </a:endParaRPr>
          </a:p>
          <a:p>
            <a:r>
              <a:rPr lang="en-IN" b="1" dirty="0">
                <a:solidFill>
                  <a:schemeClr val="bg1"/>
                </a:solidFill>
              </a:rPr>
              <a:t>      </a:t>
            </a:r>
            <a:r>
              <a:rPr lang="en-IN" b="1" u="sng" dirty="0">
                <a:solidFill>
                  <a:schemeClr val="bg1"/>
                </a:solidFill>
              </a:rPr>
              <a:t>Git Stash and pop</a:t>
            </a:r>
          </a:p>
          <a:p>
            <a:endParaRPr lang="en-IN" dirty="0">
              <a:solidFill>
                <a:schemeClr val="bg1"/>
              </a:solidFill>
            </a:endParaRPr>
          </a:p>
          <a:p>
            <a:pPr marL="285750" indent="-285750">
              <a:buFont typeface="Arial" panose="020B0604020202020204" pitchFamily="34" charset="0"/>
              <a:buChar char="•"/>
            </a:pPr>
            <a:r>
              <a:rPr lang="en-IN" dirty="0">
                <a:solidFill>
                  <a:schemeClr val="bg1"/>
                </a:solidFill>
              </a:rPr>
              <a:t>Generally, the stash means “store something safely in a hidden place.” Suppose you’re implementing a new feature for your product. Your choice is in progress and suddenly a customer escalation comes because of this, you must keep aside your new feature work for a few hours. You cannot commit your partial code or throw away your changes. So, you need some temporary storage to store your partial changes and later commit them.</a:t>
            </a:r>
          </a:p>
          <a:p>
            <a:endParaRPr lang="en-IN" dirty="0">
              <a:solidFill>
                <a:schemeClr val="bg1"/>
              </a:solidFill>
            </a:endParaRPr>
          </a:p>
        </p:txBody>
      </p:sp>
      <p:pic>
        <p:nvPicPr>
          <p:cNvPr id="11" name="Picture 10" descr="A diagram of a branch&#10;&#10;Description automatically generated">
            <a:extLst>
              <a:ext uri="{FF2B5EF4-FFF2-40B4-BE49-F238E27FC236}">
                <a16:creationId xmlns:a16="http://schemas.microsoft.com/office/drawing/2014/main" id="{84CB4B97-B375-15B4-4235-7B88DB40B9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958" y="1563763"/>
            <a:ext cx="4701816" cy="2987036"/>
          </a:xfrm>
          <a:prstGeom prst="rect">
            <a:avLst/>
          </a:prstGeom>
        </p:spPr>
      </p:pic>
      <p:pic>
        <p:nvPicPr>
          <p:cNvPr id="12" name="Picture 11" descr="A red and white logo&#10;&#10;Description automatically generated">
            <a:extLst>
              <a:ext uri="{FF2B5EF4-FFF2-40B4-BE49-F238E27FC236}">
                <a16:creationId xmlns:a16="http://schemas.microsoft.com/office/drawing/2014/main" id="{D36A8945-FD4C-CC76-8A20-5363147734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82014" y="2568904"/>
            <a:ext cx="320778" cy="320778"/>
          </a:xfrm>
          <a:prstGeom prst="rect">
            <a:avLst/>
          </a:prstGeom>
        </p:spPr>
      </p:pic>
    </p:spTree>
    <p:extLst>
      <p:ext uri="{BB962C8B-B14F-4D97-AF65-F5344CB8AC3E}">
        <p14:creationId xmlns:p14="http://schemas.microsoft.com/office/powerpoint/2010/main" val="9982618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629264" y="365125"/>
            <a:ext cx="10724535" cy="6239510"/>
          </a:xfrm>
        </p:spPr>
        <p:txBody>
          <a:bodyPr>
            <a:normAutofit/>
          </a:bodyPr>
          <a:lstStyle/>
          <a:p>
            <a:pPr marL="0" indent="0">
              <a:buNone/>
            </a:pPr>
            <a:r>
              <a:rPr lang="en-US" dirty="0">
                <a:solidFill>
                  <a:schemeClr val="bg1"/>
                </a:solidFill>
              </a:rPr>
              <a:t>Git Stash &amp; Pop</a:t>
            </a:r>
          </a:p>
          <a:p>
            <a:pPr marL="0" indent="0">
              <a:buNone/>
            </a:pPr>
            <a:endParaRPr lang="en-US" dirty="0">
              <a:solidFill>
                <a:schemeClr val="bg1"/>
              </a:solidFill>
            </a:endParaRP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endParaRPr lang="en-US" sz="1800" dirty="0">
              <a:solidFill>
                <a:schemeClr val="bg1"/>
              </a:solidFill>
            </a:endParaRPr>
          </a:p>
        </p:txBody>
      </p:sp>
      <p:sp>
        <p:nvSpPr>
          <p:cNvPr id="7" name="TextBox 6">
            <a:extLst>
              <a:ext uri="{FF2B5EF4-FFF2-40B4-BE49-F238E27FC236}">
                <a16:creationId xmlns:a16="http://schemas.microsoft.com/office/drawing/2014/main" id="{E045FB7F-4B24-D696-EEF7-2175EAD2BD67}"/>
              </a:ext>
            </a:extLst>
          </p:cNvPr>
          <p:cNvSpPr txBox="1"/>
          <p:nvPr/>
        </p:nvSpPr>
        <p:spPr>
          <a:xfrm>
            <a:off x="5522545" y="365125"/>
            <a:ext cx="5285322" cy="6186309"/>
          </a:xfrm>
          <a:prstGeom prst="rect">
            <a:avLst/>
          </a:prstGeom>
          <a:noFill/>
        </p:spPr>
        <p:txBody>
          <a:bodyPr wrap="square" rtlCol="0">
            <a:spAutoFit/>
          </a:bodyPr>
          <a:lstStyle/>
          <a:p>
            <a:r>
              <a:rPr lang="en-IN" b="1" u="sng" dirty="0">
                <a:solidFill>
                  <a:schemeClr val="bg1"/>
                </a:solidFill>
              </a:rPr>
              <a:t>Command for Stashing: </a:t>
            </a:r>
          </a:p>
          <a:p>
            <a:endParaRPr lang="en-IN" dirty="0">
              <a:solidFill>
                <a:schemeClr val="bg1"/>
              </a:solidFill>
            </a:endParaRPr>
          </a:p>
          <a:p>
            <a:r>
              <a:rPr lang="en-IN" dirty="0">
                <a:solidFill>
                  <a:schemeClr val="bg1"/>
                </a:solidFill>
              </a:rPr>
              <a:t>🚀 To Stash an item</a:t>
            </a:r>
          </a:p>
          <a:p>
            <a:r>
              <a:rPr lang="en-IN" u="sng" dirty="0">
                <a:solidFill>
                  <a:schemeClr val="bg1"/>
                </a:solidFill>
              </a:rPr>
              <a:t>git stash</a:t>
            </a:r>
          </a:p>
          <a:p>
            <a:endParaRPr lang="en-IN" dirty="0">
              <a:solidFill>
                <a:schemeClr val="bg1"/>
              </a:solidFill>
            </a:endParaRPr>
          </a:p>
          <a:p>
            <a:r>
              <a:rPr lang="en-IN" dirty="0">
                <a:solidFill>
                  <a:schemeClr val="bg1"/>
                </a:solidFill>
              </a:rPr>
              <a:t>🚀 To see stashed items list</a:t>
            </a:r>
          </a:p>
          <a:p>
            <a:r>
              <a:rPr lang="en-IN" u="sng" dirty="0">
                <a:solidFill>
                  <a:schemeClr val="bg1"/>
                </a:solidFill>
              </a:rPr>
              <a:t>git stash list</a:t>
            </a:r>
          </a:p>
          <a:p>
            <a:endParaRPr lang="en-IN" dirty="0">
              <a:solidFill>
                <a:schemeClr val="bg1"/>
              </a:solidFill>
            </a:endParaRPr>
          </a:p>
          <a:p>
            <a:r>
              <a:rPr lang="en-IN" dirty="0">
                <a:solidFill>
                  <a:schemeClr val="bg1"/>
                </a:solidFill>
              </a:rPr>
              <a:t>🚀 To apply stashed items</a:t>
            </a:r>
          </a:p>
          <a:p>
            <a:r>
              <a:rPr lang="en-IN" u="sng" dirty="0">
                <a:solidFill>
                  <a:schemeClr val="bg1"/>
                </a:solidFill>
              </a:rPr>
              <a:t>git stash apply stash@{&lt;</a:t>
            </a:r>
            <a:r>
              <a:rPr lang="en-IN" u="sng" dirty="0" err="1">
                <a:solidFill>
                  <a:schemeClr val="bg1"/>
                </a:solidFill>
              </a:rPr>
              <a:t>list_number</a:t>
            </a:r>
            <a:r>
              <a:rPr lang="en-IN" u="sng" dirty="0">
                <a:solidFill>
                  <a:schemeClr val="bg1"/>
                </a:solidFill>
              </a:rPr>
              <a:t>&gt;}</a:t>
            </a:r>
          </a:p>
          <a:p>
            <a:endParaRPr lang="en-IN" dirty="0">
              <a:solidFill>
                <a:schemeClr val="bg1"/>
              </a:solidFill>
            </a:endParaRPr>
          </a:p>
          <a:p>
            <a:r>
              <a:rPr lang="en-IN" dirty="0">
                <a:solidFill>
                  <a:schemeClr val="bg1"/>
                </a:solidFill>
              </a:rPr>
              <a:t>🚀 To clear the stash items</a:t>
            </a:r>
          </a:p>
          <a:p>
            <a:r>
              <a:rPr lang="en-IN" u="sng" dirty="0">
                <a:solidFill>
                  <a:schemeClr val="bg1"/>
                </a:solidFill>
              </a:rPr>
              <a:t>git stash clear</a:t>
            </a:r>
          </a:p>
          <a:p>
            <a:endParaRPr lang="en-IN" dirty="0">
              <a:solidFill>
                <a:schemeClr val="bg1"/>
              </a:solidFill>
            </a:endParaRPr>
          </a:p>
          <a:p>
            <a:r>
              <a:rPr lang="en-IN" dirty="0">
                <a:solidFill>
                  <a:schemeClr val="bg1"/>
                </a:solidFill>
              </a:rPr>
              <a:t>🚀 </a:t>
            </a:r>
            <a:r>
              <a:rPr lang="en-IN" b="1" u="sng" dirty="0">
                <a:solidFill>
                  <a:schemeClr val="bg1"/>
                </a:solidFill>
              </a:rPr>
              <a:t>Git Stash Pop (Reapplying Stashed Changes)</a:t>
            </a:r>
          </a:p>
          <a:p>
            <a:pPr marL="285750" indent="-285750">
              <a:buFont typeface="Arial" panose="020B0604020202020204" pitchFamily="34" charset="0"/>
              <a:buChar char="•"/>
            </a:pPr>
            <a:r>
              <a:rPr lang="en-IN" dirty="0">
                <a:solidFill>
                  <a:schemeClr val="bg1"/>
                </a:solidFill>
              </a:rPr>
              <a:t>Git allows the user to re-apply the previous commits by using the git stash pop command. The popping option removes the changes from the stash and applies them to your working file.</a:t>
            </a:r>
          </a:p>
          <a:p>
            <a:endParaRPr lang="en-IN" dirty="0">
              <a:solidFill>
                <a:schemeClr val="bg1"/>
              </a:solidFill>
            </a:endParaRPr>
          </a:p>
          <a:p>
            <a:r>
              <a:rPr lang="en-IN" dirty="0">
                <a:solidFill>
                  <a:schemeClr val="bg1"/>
                </a:solidFill>
              </a:rPr>
              <a:t>🚀 Poping an item from the stash</a:t>
            </a:r>
          </a:p>
          <a:p>
            <a:r>
              <a:rPr lang="en-IN" u="sng" dirty="0">
                <a:solidFill>
                  <a:schemeClr val="bg1"/>
                </a:solidFill>
              </a:rPr>
              <a:t>git stash pop</a:t>
            </a:r>
          </a:p>
        </p:txBody>
      </p:sp>
      <p:pic>
        <p:nvPicPr>
          <p:cNvPr id="5" name="Picture 4" descr="A diagram of a diagram of a diagram&#10;&#10;Description automatically generated">
            <a:extLst>
              <a:ext uri="{FF2B5EF4-FFF2-40B4-BE49-F238E27FC236}">
                <a16:creationId xmlns:a16="http://schemas.microsoft.com/office/drawing/2014/main" id="{C82365C6-C8F0-FD80-AC9B-B161E90188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260" y="1248727"/>
            <a:ext cx="4263206" cy="4263206"/>
          </a:xfrm>
          <a:prstGeom prst="rect">
            <a:avLst/>
          </a:prstGeom>
        </p:spPr>
      </p:pic>
      <p:pic>
        <p:nvPicPr>
          <p:cNvPr id="8" name="Picture 7" descr="A red and white logo&#10;&#10;Description automatically generated">
            <a:extLst>
              <a:ext uri="{FF2B5EF4-FFF2-40B4-BE49-F238E27FC236}">
                <a16:creationId xmlns:a16="http://schemas.microsoft.com/office/drawing/2014/main" id="{6E63882F-397D-D5A4-2525-D3ADB65ADD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01679" y="4230556"/>
            <a:ext cx="320778" cy="320778"/>
          </a:xfrm>
          <a:prstGeom prst="rect">
            <a:avLst/>
          </a:prstGeom>
        </p:spPr>
      </p:pic>
    </p:spTree>
    <p:extLst>
      <p:ext uri="{BB962C8B-B14F-4D97-AF65-F5344CB8AC3E}">
        <p14:creationId xmlns:p14="http://schemas.microsoft.com/office/powerpoint/2010/main" val="22640983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629264" y="365125"/>
            <a:ext cx="10724535" cy="6239510"/>
          </a:xfrm>
        </p:spPr>
        <p:txBody>
          <a:bodyPr>
            <a:normAutofit/>
          </a:bodyPr>
          <a:lstStyle/>
          <a:p>
            <a:pPr marL="0" indent="0">
              <a:buNone/>
            </a:pPr>
            <a:r>
              <a:rPr lang="en-US" dirty="0">
                <a:solidFill>
                  <a:schemeClr val="bg1"/>
                </a:solidFill>
              </a:rPr>
              <a:t>Git Stash &amp; Pop</a:t>
            </a:r>
          </a:p>
          <a:p>
            <a:pPr marL="0" indent="0">
              <a:buNone/>
            </a:pPr>
            <a:endParaRPr lang="en-US" dirty="0">
              <a:solidFill>
                <a:schemeClr val="bg1"/>
              </a:solidFill>
            </a:endParaRP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endParaRPr lang="en-US" sz="1800" dirty="0">
              <a:solidFill>
                <a:schemeClr val="bg1"/>
              </a:solidFill>
            </a:endParaRPr>
          </a:p>
        </p:txBody>
      </p:sp>
      <p:sp>
        <p:nvSpPr>
          <p:cNvPr id="7" name="TextBox 6">
            <a:extLst>
              <a:ext uri="{FF2B5EF4-FFF2-40B4-BE49-F238E27FC236}">
                <a16:creationId xmlns:a16="http://schemas.microsoft.com/office/drawing/2014/main" id="{E045FB7F-4B24-D696-EEF7-2175EAD2BD67}"/>
              </a:ext>
            </a:extLst>
          </p:cNvPr>
          <p:cNvSpPr txBox="1"/>
          <p:nvPr/>
        </p:nvSpPr>
        <p:spPr>
          <a:xfrm>
            <a:off x="5522545" y="841173"/>
            <a:ext cx="5285322" cy="5078313"/>
          </a:xfrm>
          <a:prstGeom prst="rect">
            <a:avLst/>
          </a:prstGeom>
          <a:noFill/>
        </p:spPr>
        <p:txBody>
          <a:bodyPr wrap="square" rtlCol="0">
            <a:spAutoFit/>
          </a:bodyPr>
          <a:lstStyle/>
          <a:p>
            <a:r>
              <a:rPr lang="en-IN" dirty="0">
                <a:solidFill>
                  <a:schemeClr val="bg1"/>
                </a:solidFill>
              </a:rPr>
              <a:t>  </a:t>
            </a:r>
            <a:r>
              <a:rPr lang="en-IN" b="1" u="sng" dirty="0">
                <a:solidFill>
                  <a:schemeClr val="bg1"/>
                </a:solidFill>
              </a:rPr>
              <a:t>Git Stash Drop (</a:t>
            </a:r>
            <a:r>
              <a:rPr lang="en-IN" b="1" u="sng" dirty="0" err="1">
                <a:solidFill>
                  <a:schemeClr val="bg1"/>
                </a:solidFill>
              </a:rPr>
              <a:t>Unstash</a:t>
            </a:r>
            <a:r>
              <a:rPr lang="en-IN" b="1" u="sng" dirty="0">
                <a:solidFill>
                  <a:schemeClr val="bg1"/>
                </a:solidFill>
              </a:rPr>
              <a:t>)</a:t>
            </a:r>
          </a:p>
          <a:p>
            <a:pPr marL="285750" indent="-285750">
              <a:buFont typeface="Arial" panose="020B0604020202020204" pitchFamily="34" charset="0"/>
              <a:buChar char="•"/>
            </a:pPr>
            <a:r>
              <a:rPr lang="en-IN" dirty="0">
                <a:solidFill>
                  <a:schemeClr val="bg1"/>
                </a:solidFill>
              </a:rPr>
              <a:t>The git stash drop command is used to delete a stash from the queue. Generally, it deletes the most recent stash.</a:t>
            </a:r>
          </a:p>
          <a:p>
            <a:r>
              <a:rPr lang="en-IN" u="sng" dirty="0">
                <a:solidFill>
                  <a:schemeClr val="bg1"/>
                </a:solidFill>
              </a:rPr>
              <a:t>git stash drop</a:t>
            </a:r>
          </a:p>
          <a:p>
            <a:endParaRPr lang="en-IN" dirty="0">
              <a:solidFill>
                <a:schemeClr val="bg1"/>
              </a:solidFill>
            </a:endParaRPr>
          </a:p>
          <a:p>
            <a:r>
              <a:rPr lang="en-IN" dirty="0">
                <a:solidFill>
                  <a:schemeClr val="bg1"/>
                </a:solidFill>
              </a:rPr>
              <a:t>   </a:t>
            </a:r>
            <a:r>
              <a:rPr lang="en-IN" b="1" u="sng" dirty="0">
                <a:solidFill>
                  <a:schemeClr val="bg1"/>
                </a:solidFill>
              </a:rPr>
              <a:t>What is git rebase?</a:t>
            </a:r>
          </a:p>
          <a:p>
            <a:pPr marL="285750" indent="-285750">
              <a:buFont typeface="Arial" panose="020B0604020202020204" pitchFamily="34" charset="0"/>
              <a:buChar char="•"/>
            </a:pPr>
            <a:r>
              <a:rPr lang="en-IN" dirty="0">
                <a:solidFill>
                  <a:schemeClr val="bg1"/>
                </a:solidFill>
              </a:rPr>
              <a:t>Rebasing is the process of moving or combining a sequence of commits to a new base commit. Rebasing is most useful and easily visualized in the context of a feature branching workflow. The primary reason for rebasing is to maintain a linear project history. </a:t>
            </a:r>
          </a:p>
          <a:p>
            <a:endParaRPr lang="en-IN" dirty="0">
              <a:solidFill>
                <a:schemeClr val="bg1"/>
              </a:solidFill>
            </a:endParaRPr>
          </a:p>
          <a:p>
            <a:r>
              <a:rPr lang="en-IN" dirty="0">
                <a:solidFill>
                  <a:schemeClr val="bg1"/>
                </a:solidFill>
              </a:rPr>
              <a:t>   </a:t>
            </a:r>
            <a:r>
              <a:rPr lang="en-IN" b="1" u="sng" dirty="0">
                <a:solidFill>
                  <a:schemeClr val="bg1"/>
                </a:solidFill>
              </a:rPr>
              <a:t>Git Stash Drop (</a:t>
            </a:r>
            <a:r>
              <a:rPr lang="en-IN" b="1" u="sng" dirty="0" err="1">
                <a:solidFill>
                  <a:schemeClr val="bg1"/>
                </a:solidFill>
              </a:rPr>
              <a:t>Unstash</a:t>
            </a:r>
            <a:r>
              <a:rPr lang="en-IN" b="1" u="sng" dirty="0">
                <a:solidFill>
                  <a:schemeClr val="bg1"/>
                </a:solidFill>
              </a:rPr>
              <a:t>)</a:t>
            </a:r>
          </a:p>
          <a:p>
            <a:r>
              <a:rPr lang="en-IN" u="sng" dirty="0">
                <a:solidFill>
                  <a:schemeClr val="bg1"/>
                </a:solidFill>
              </a:rPr>
              <a:t>Git rebase &lt;base&gt;</a:t>
            </a:r>
          </a:p>
          <a:p>
            <a:endParaRPr lang="en-IN" dirty="0">
              <a:solidFill>
                <a:schemeClr val="bg1"/>
              </a:solidFill>
            </a:endParaRPr>
          </a:p>
          <a:p>
            <a:endParaRPr lang="en-IN" dirty="0">
              <a:solidFill>
                <a:schemeClr val="bg1"/>
              </a:solidFill>
            </a:endParaRPr>
          </a:p>
        </p:txBody>
      </p:sp>
      <p:pic>
        <p:nvPicPr>
          <p:cNvPr id="5" name="Picture 4" descr="A diagram of a diagram of a diagram&#10;&#10;Description automatically generated">
            <a:extLst>
              <a:ext uri="{FF2B5EF4-FFF2-40B4-BE49-F238E27FC236}">
                <a16:creationId xmlns:a16="http://schemas.microsoft.com/office/drawing/2014/main" id="{C82365C6-C8F0-FD80-AC9B-B161E90188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260" y="1248727"/>
            <a:ext cx="4263206" cy="4263206"/>
          </a:xfrm>
          <a:prstGeom prst="rect">
            <a:avLst/>
          </a:prstGeom>
        </p:spPr>
      </p:pic>
      <p:pic>
        <p:nvPicPr>
          <p:cNvPr id="8" name="Picture 7" descr="A red and white logo&#10;&#10;Description automatically generated">
            <a:extLst>
              <a:ext uri="{FF2B5EF4-FFF2-40B4-BE49-F238E27FC236}">
                <a16:creationId xmlns:a16="http://schemas.microsoft.com/office/drawing/2014/main" id="{6E63882F-397D-D5A4-2525-D3ADB65ADD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2155" y="841173"/>
            <a:ext cx="320778" cy="320778"/>
          </a:xfrm>
          <a:prstGeom prst="rect">
            <a:avLst/>
          </a:prstGeom>
        </p:spPr>
      </p:pic>
      <p:pic>
        <p:nvPicPr>
          <p:cNvPr id="10" name="Picture 9" descr="A red and white logo&#10;&#10;Description automatically generated">
            <a:extLst>
              <a:ext uri="{FF2B5EF4-FFF2-40B4-BE49-F238E27FC236}">
                <a16:creationId xmlns:a16="http://schemas.microsoft.com/office/drawing/2014/main" id="{D79110F4-67E7-A2E1-5273-DD39D223A5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2155" y="2448022"/>
            <a:ext cx="320778" cy="320778"/>
          </a:xfrm>
          <a:prstGeom prst="rect">
            <a:avLst/>
          </a:prstGeom>
        </p:spPr>
      </p:pic>
      <p:pic>
        <p:nvPicPr>
          <p:cNvPr id="11" name="Picture 10" descr="A red and white logo&#10;&#10;Description automatically generated">
            <a:extLst>
              <a:ext uri="{FF2B5EF4-FFF2-40B4-BE49-F238E27FC236}">
                <a16:creationId xmlns:a16="http://schemas.microsoft.com/office/drawing/2014/main" id="{B459BBAB-B8D7-3190-1252-396EED3B43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2155" y="4665534"/>
            <a:ext cx="320778" cy="320778"/>
          </a:xfrm>
          <a:prstGeom prst="rect">
            <a:avLst/>
          </a:prstGeom>
        </p:spPr>
      </p:pic>
    </p:spTree>
    <p:extLst>
      <p:ext uri="{BB962C8B-B14F-4D97-AF65-F5344CB8AC3E}">
        <p14:creationId xmlns:p14="http://schemas.microsoft.com/office/powerpoint/2010/main" val="3759646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3020FD-79DD-FCC7-C486-73721F18372B}"/>
              </a:ext>
            </a:extLst>
          </p:cNvPr>
          <p:cNvSpPr>
            <a:spLocks noGrp="1"/>
          </p:cNvSpPr>
          <p:nvPr>
            <p:ph idx="1"/>
          </p:nvPr>
        </p:nvSpPr>
        <p:spPr>
          <a:xfrm>
            <a:off x="608372" y="253366"/>
            <a:ext cx="10128454" cy="6373576"/>
          </a:xfrm>
        </p:spPr>
        <p:txBody>
          <a:bodyPr>
            <a:normAutofit/>
          </a:bodyPr>
          <a:lstStyle/>
          <a:p>
            <a:pPr marL="0" indent="0">
              <a:buNone/>
            </a:pPr>
            <a:r>
              <a:rPr lang="en-IN" sz="1800" dirty="0">
                <a:solidFill>
                  <a:schemeClr val="bg1"/>
                </a:solidFill>
              </a:rPr>
              <a:t>   </a:t>
            </a:r>
            <a:r>
              <a:rPr lang="en-IN" sz="1800" b="1" u="sng" dirty="0">
                <a:solidFill>
                  <a:schemeClr val="bg1"/>
                </a:solidFill>
              </a:rPr>
              <a:t>What is git squash?</a:t>
            </a:r>
          </a:p>
          <a:p>
            <a:pPr marL="0" indent="0">
              <a:buNone/>
            </a:pPr>
            <a:r>
              <a:rPr lang="en-IN" sz="1800" dirty="0">
                <a:solidFill>
                  <a:schemeClr val="bg1"/>
                </a:solidFill>
              </a:rPr>
              <a:t>To “squash” in Git means to combine multiple commits into one. You can do this at any point in time (by using Git’s “Interactive Rebase” feature), though it is most often done when merging branches.</a:t>
            </a:r>
          </a:p>
          <a:p>
            <a:pPr marL="0" indent="0">
              <a:buNone/>
            </a:pPr>
            <a:endParaRPr lang="en-IN" sz="1800" dirty="0">
              <a:solidFill>
                <a:schemeClr val="bg1"/>
              </a:solidFill>
            </a:endParaRPr>
          </a:p>
          <a:p>
            <a:pPr marL="0" indent="0">
              <a:buNone/>
            </a:pPr>
            <a:r>
              <a:rPr lang="en-IN" sz="1800" dirty="0">
                <a:solidFill>
                  <a:schemeClr val="bg1"/>
                </a:solidFill>
              </a:rPr>
              <a:t>   </a:t>
            </a:r>
            <a:r>
              <a:rPr lang="en-IN" sz="1800" b="1" u="sng" dirty="0">
                <a:solidFill>
                  <a:schemeClr val="bg1"/>
                </a:solidFill>
              </a:rPr>
              <a:t>How to Squash Your Commits</a:t>
            </a:r>
          </a:p>
          <a:p>
            <a:r>
              <a:rPr lang="en-IN" sz="1800" dirty="0">
                <a:solidFill>
                  <a:schemeClr val="bg1"/>
                </a:solidFill>
              </a:rPr>
              <a:t>There are different ways and tools when it comes to squashing commits. In this post, we’ll talk about Interactive Rebase and Merge as the two main ways to squash commits.</a:t>
            </a:r>
          </a:p>
          <a:p>
            <a:r>
              <a:rPr lang="en-IN" sz="1800" dirty="0">
                <a:solidFill>
                  <a:schemeClr val="bg1"/>
                </a:solidFill>
              </a:rPr>
              <a:t>Step 1: Check the commit history</a:t>
            </a:r>
          </a:p>
          <a:p>
            <a:pPr marL="0" indent="0">
              <a:buNone/>
            </a:pPr>
            <a:endParaRPr lang="en-IN" sz="1800" dirty="0">
              <a:solidFill>
                <a:schemeClr val="bg1"/>
              </a:solidFill>
            </a:endParaRPr>
          </a:p>
          <a:p>
            <a:pPr marL="0" indent="0">
              <a:buNone/>
            </a:pPr>
            <a:r>
              <a:rPr lang="en-IN" sz="1800" dirty="0">
                <a:solidFill>
                  <a:schemeClr val="bg1"/>
                </a:solidFill>
              </a:rPr>
              <a:t>To check the commit history, run the below command:</a:t>
            </a:r>
          </a:p>
          <a:p>
            <a:pPr marL="0" indent="0">
              <a:buNone/>
            </a:pPr>
            <a:r>
              <a:rPr lang="en-IN" sz="1800" u="sng" dirty="0">
                <a:solidFill>
                  <a:schemeClr val="bg1"/>
                </a:solidFill>
              </a:rPr>
              <a:t>git log --online</a:t>
            </a:r>
          </a:p>
          <a:p>
            <a:r>
              <a:rPr lang="en-IN" sz="1800" dirty="0">
                <a:solidFill>
                  <a:schemeClr val="bg1"/>
                </a:solidFill>
              </a:rPr>
              <a:t>Step 2: Choose the commits to squash.</a:t>
            </a:r>
          </a:p>
          <a:p>
            <a:r>
              <a:rPr lang="en-IN" sz="1800" dirty="0">
                <a:solidFill>
                  <a:schemeClr val="bg1"/>
                </a:solidFill>
              </a:rPr>
              <a:t>Suppose we want to squash the last commits. To squash commits, run the below command:</a:t>
            </a:r>
          </a:p>
          <a:p>
            <a:pPr marL="0" indent="0">
              <a:buNone/>
            </a:pPr>
            <a:r>
              <a:rPr lang="en-IN" sz="1800" u="sng" dirty="0">
                <a:solidFill>
                  <a:schemeClr val="bg1"/>
                </a:solidFill>
              </a:rPr>
              <a:t>git rebase -</a:t>
            </a:r>
            <a:r>
              <a:rPr lang="en-IN" sz="1800" u="sng" dirty="0" err="1">
                <a:solidFill>
                  <a:schemeClr val="bg1"/>
                </a:solidFill>
              </a:rPr>
              <a:t>i</a:t>
            </a:r>
            <a:r>
              <a:rPr lang="en-IN" sz="1800" u="sng" dirty="0">
                <a:solidFill>
                  <a:schemeClr val="bg1"/>
                </a:solidFill>
              </a:rPr>
              <a:t> HEAD ~3</a:t>
            </a:r>
          </a:p>
          <a:p>
            <a:r>
              <a:rPr lang="en-IN" sz="1800" dirty="0">
                <a:solidFill>
                  <a:schemeClr val="bg1"/>
                </a:solidFill>
              </a:rPr>
              <a:t>The above command will open your default text editor and will squash the last commits.</a:t>
            </a:r>
          </a:p>
          <a:p>
            <a:r>
              <a:rPr lang="en-IN" sz="1800" dirty="0">
                <a:solidFill>
                  <a:schemeClr val="bg1"/>
                </a:solidFill>
              </a:rPr>
              <a:t>Step 3: update the commits</a:t>
            </a:r>
          </a:p>
          <a:p>
            <a:r>
              <a:rPr lang="en-IN" sz="1800" dirty="0">
                <a:solidFill>
                  <a:schemeClr val="bg1"/>
                </a:solidFill>
              </a:rPr>
              <a:t>On pressing enter key, a new window of the text editor will be opened to confirm the commit. We can edit the commit message on this screen.</a:t>
            </a:r>
          </a:p>
        </p:txBody>
      </p:sp>
      <p:pic>
        <p:nvPicPr>
          <p:cNvPr id="5" name="Picture 4">
            <a:extLst>
              <a:ext uri="{FF2B5EF4-FFF2-40B4-BE49-F238E27FC236}">
                <a16:creationId xmlns:a16="http://schemas.microsoft.com/office/drawing/2014/main" id="{D8EF8059-9C0A-5B4A-5716-D9A1311A37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red and white logo&#10;&#10;Description automatically generated">
            <a:extLst>
              <a:ext uri="{FF2B5EF4-FFF2-40B4-BE49-F238E27FC236}">
                <a16:creationId xmlns:a16="http://schemas.microsoft.com/office/drawing/2014/main" id="{9BF8F3A7-B7CD-E82D-A034-443D680DAE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861" y="1627366"/>
            <a:ext cx="320778" cy="320778"/>
          </a:xfrm>
          <a:prstGeom prst="rect">
            <a:avLst/>
          </a:prstGeom>
        </p:spPr>
      </p:pic>
      <p:pic>
        <p:nvPicPr>
          <p:cNvPr id="9" name="Picture 8" descr="A red and white logo&#10;&#10;Description automatically generated">
            <a:extLst>
              <a:ext uri="{FF2B5EF4-FFF2-40B4-BE49-F238E27FC236}">
                <a16:creationId xmlns:a16="http://schemas.microsoft.com/office/drawing/2014/main" id="{8F70DBFD-17F8-EEFD-C4BF-ECA8578755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861" y="231058"/>
            <a:ext cx="320778" cy="320778"/>
          </a:xfrm>
          <a:prstGeom prst="rect">
            <a:avLst/>
          </a:prstGeom>
        </p:spPr>
      </p:pic>
    </p:spTree>
    <p:extLst>
      <p:ext uri="{BB962C8B-B14F-4D97-AF65-F5344CB8AC3E}">
        <p14:creationId xmlns:p14="http://schemas.microsoft.com/office/powerpoint/2010/main" val="17569335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3020FD-79DD-FCC7-C486-73721F18372B}"/>
              </a:ext>
            </a:extLst>
          </p:cNvPr>
          <p:cNvSpPr>
            <a:spLocks noGrp="1"/>
          </p:cNvSpPr>
          <p:nvPr>
            <p:ph idx="1"/>
          </p:nvPr>
        </p:nvSpPr>
        <p:spPr>
          <a:xfrm>
            <a:off x="608372" y="253366"/>
            <a:ext cx="10128454" cy="6373576"/>
          </a:xfrm>
        </p:spPr>
        <p:txBody>
          <a:bodyPr>
            <a:normAutofit/>
          </a:bodyPr>
          <a:lstStyle/>
          <a:p>
            <a:pPr marL="0" indent="0" algn="ctr">
              <a:buNone/>
            </a:pPr>
            <a:endParaRPr lang="en-IN" sz="8800" dirty="0">
              <a:solidFill>
                <a:schemeClr val="bg1"/>
              </a:solidFill>
            </a:endParaRPr>
          </a:p>
          <a:p>
            <a:pPr marL="0" indent="0" algn="ctr">
              <a:buNone/>
            </a:pPr>
            <a:r>
              <a:rPr lang="en-IN" sz="88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Thank you for Reading</a:t>
            </a:r>
          </a:p>
          <a:p>
            <a:pPr marL="0" indent="0" algn="ctr">
              <a:buNone/>
            </a:pPr>
            <a:r>
              <a:rPr lang="en-IN" sz="3600" b="1" dirty="0">
                <a:ln w="22225">
                  <a:solidFill>
                    <a:schemeClr val="accent2"/>
                  </a:solidFill>
                  <a:prstDash val="solid"/>
                </a:ln>
                <a:solidFill>
                  <a:schemeClr val="accent2">
                    <a:lumMod val="40000"/>
                    <a:lumOff val="60000"/>
                  </a:schemeClr>
                </a:solidFill>
              </a:rPr>
              <a:t>Please share your feedback !!</a:t>
            </a:r>
          </a:p>
        </p:txBody>
      </p:sp>
      <p:pic>
        <p:nvPicPr>
          <p:cNvPr id="5" name="Picture 4">
            <a:extLst>
              <a:ext uri="{FF2B5EF4-FFF2-40B4-BE49-F238E27FC236}">
                <a16:creationId xmlns:a16="http://schemas.microsoft.com/office/drawing/2014/main" id="{D8EF8059-9C0A-5B4A-5716-D9A1311A37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1596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a:xfrm>
            <a:off x="838200" y="253365"/>
            <a:ext cx="10515600" cy="975995"/>
          </a:xfrm>
        </p:spPr>
        <p:txBody>
          <a:bodyPr>
            <a:normAutofit/>
          </a:bodyPr>
          <a:lstStyle/>
          <a:p>
            <a:pPr algn="ctr"/>
            <a:r>
              <a:rPr lang="en-IN" sz="4800" dirty="0">
                <a:solidFill>
                  <a:schemeClr val="bg1"/>
                </a:solidFill>
              </a:rPr>
              <a:t>Git &amp; GitHub Short Notes </a:t>
            </a:r>
          </a:p>
        </p:txBody>
      </p:sp>
      <p:sp>
        <p:nvSpPr>
          <p:cNvPr id="3" name="Content Placeholder 2">
            <a:extLst>
              <a:ext uri="{FF2B5EF4-FFF2-40B4-BE49-F238E27FC236}">
                <a16:creationId xmlns:a16="http://schemas.microsoft.com/office/drawing/2014/main" id="{33F82537-4A10-CBF2-DB0B-66290E11E7EC}"/>
              </a:ext>
            </a:extLst>
          </p:cNvPr>
          <p:cNvSpPr>
            <a:spLocks noGrp="1"/>
          </p:cNvSpPr>
          <p:nvPr>
            <p:ph idx="1"/>
          </p:nvPr>
        </p:nvSpPr>
        <p:spPr>
          <a:xfrm>
            <a:off x="707923" y="1229360"/>
            <a:ext cx="11316930" cy="4947603"/>
          </a:xfrm>
        </p:spPr>
        <p:txBody>
          <a:bodyPr>
            <a:normAutofit/>
          </a:bodyPr>
          <a:lstStyle/>
          <a:p>
            <a:pPr marL="0" indent="0">
              <a:buNone/>
            </a:pPr>
            <a:r>
              <a:rPr lang="en-US" sz="1800" dirty="0">
                <a:solidFill>
                  <a:schemeClr val="bg1"/>
                </a:solidFill>
              </a:rPr>
              <a:t>        Before diving into Git and GitHub we've to know some basic terminologies.</a:t>
            </a:r>
          </a:p>
          <a:p>
            <a:pPr marL="0" indent="0">
              <a:buNone/>
            </a:pPr>
            <a:r>
              <a:rPr lang="en-US" sz="1800" u="sng" dirty="0">
                <a:solidFill>
                  <a:schemeClr val="bg1"/>
                </a:solidFill>
              </a:rPr>
              <a:t>There is a term Source Code Management, and it has two types:-</a:t>
            </a:r>
          </a:p>
          <a:p>
            <a:r>
              <a:rPr lang="en-US" sz="1800" dirty="0">
                <a:solidFill>
                  <a:schemeClr val="bg1"/>
                </a:solidFill>
              </a:rPr>
              <a:t>CVCS-Centralized Version Control System</a:t>
            </a:r>
          </a:p>
          <a:p>
            <a:r>
              <a:rPr lang="en-US" sz="1800" dirty="0">
                <a:solidFill>
                  <a:schemeClr val="bg1"/>
                </a:solidFill>
              </a:rPr>
              <a:t>DVCS-Distributed Version Control System</a:t>
            </a:r>
          </a:p>
          <a:p>
            <a:pPr marL="0" indent="0">
              <a:buNone/>
            </a:pPr>
            <a:endParaRPr lang="en-US" sz="1800" dirty="0">
              <a:solidFill>
                <a:schemeClr val="bg1"/>
              </a:solidFill>
            </a:endParaRPr>
          </a:p>
          <a:p>
            <a:pPr marL="0" indent="0">
              <a:buNone/>
            </a:pPr>
            <a:endParaRPr lang="en-US" sz="1800" dirty="0">
              <a:solidFill>
                <a:schemeClr val="bg1"/>
              </a:solidFill>
            </a:endParaRPr>
          </a:p>
          <a:p>
            <a:pPr marL="0" indent="0">
              <a:buNone/>
            </a:pPr>
            <a:endParaRPr lang="en-US" sz="1800" dirty="0">
              <a:solidFill>
                <a:schemeClr val="bg1"/>
              </a:solidFill>
            </a:endParaRPr>
          </a:p>
          <a:p>
            <a:pPr marL="0" indent="0">
              <a:buNone/>
            </a:pPr>
            <a:endParaRPr lang="en-US" sz="1800" dirty="0">
              <a:solidFill>
                <a:schemeClr val="bg1"/>
              </a:solidFill>
            </a:endParaRPr>
          </a:p>
          <a:p>
            <a:pPr marL="0" indent="0">
              <a:buNone/>
            </a:pPr>
            <a:endParaRPr lang="en-US" sz="1800" dirty="0">
              <a:solidFill>
                <a:schemeClr val="bg1"/>
              </a:solidFill>
            </a:endParaRPr>
          </a:p>
          <a:p>
            <a:pPr marL="0" indent="0">
              <a:buNone/>
            </a:pPr>
            <a:endParaRPr lang="en-US" sz="1800" dirty="0">
              <a:solidFill>
                <a:schemeClr val="bg1"/>
              </a:solidFill>
            </a:endParaRPr>
          </a:p>
          <a:p>
            <a:pPr marL="0" indent="0">
              <a:buNone/>
            </a:pPr>
            <a:r>
              <a:rPr lang="en-IN" sz="1800" dirty="0">
                <a:solidFill>
                  <a:schemeClr val="bg1"/>
                </a:solidFill>
              </a:rPr>
              <a:t>📌</a:t>
            </a:r>
            <a:r>
              <a:rPr lang="en-US" sz="1800" dirty="0">
                <a:solidFill>
                  <a:schemeClr val="bg1"/>
                </a:solidFill>
              </a:rPr>
              <a:t>Note: </a:t>
            </a:r>
          </a:p>
          <a:p>
            <a:r>
              <a:rPr lang="en-US" sz="1800" dirty="0">
                <a:solidFill>
                  <a:schemeClr val="bg1"/>
                </a:solidFill>
              </a:rPr>
              <a:t>It is not locally available, meaning we've always needed to be connected to a network to perform any action.</a:t>
            </a:r>
          </a:p>
          <a:p>
            <a:r>
              <a:rPr lang="en-US" sz="1800" dirty="0">
                <a:solidFill>
                  <a:schemeClr val="bg1"/>
                </a:solidFill>
              </a:rPr>
              <a:t>Since everything is centralized, if the central server fails, you will lose the entire data</a:t>
            </a:r>
          </a:p>
        </p:txBody>
      </p:sp>
      <p:pic>
        <p:nvPicPr>
          <p:cNvPr id="5" name="Picture 4" descr="A diagram of a computer system&#10;&#10;Description automatically generated">
            <a:extLst>
              <a:ext uri="{FF2B5EF4-FFF2-40B4-BE49-F238E27FC236}">
                <a16:creationId xmlns:a16="http://schemas.microsoft.com/office/drawing/2014/main" id="{95D4FC83-62D7-3951-FD2C-8768E22417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6394" y="2782856"/>
            <a:ext cx="4514850" cy="1990725"/>
          </a:xfrm>
          <a:prstGeom prst="rect">
            <a:avLst/>
          </a:prstGeom>
        </p:spPr>
      </p:pic>
      <p:pic>
        <p:nvPicPr>
          <p:cNvPr id="7" name="Picture 6" descr="A red and white logo&#10;&#10;Description automatically generated">
            <a:extLst>
              <a:ext uri="{FF2B5EF4-FFF2-40B4-BE49-F238E27FC236}">
                <a16:creationId xmlns:a16="http://schemas.microsoft.com/office/drawing/2014/main" id="{D17492AA-00FE-0252-5E1E-D11F2C8F18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923" y="1152391"/>
            <a:ext cx="320778" cy="320778"/>
          </a:xfrm>
          <a:prstGeom prst="rect">
            <a:avLst/>
          </a:prstGeom>
        </p:spPr>
      </p:pic>
      <p:pic>
        <p:nvPicPr>
          <p:cNvPr id="1028" name="Picture 4">
            <a:extLst>
              <a:ext uri="{FF2B5EF4-FFF2-40B4-BE49-F238E27FC236}">
                <a16:creationId xmlns:a16="http://schemas.microsoft.com/office/drawing/2014/main" id="{6983B8D8-0538-EDED-0F5F-74DF3FAD4F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1145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838200" y="365125"/>
            <a:ext cx="10515600" cy="6239510"/>
          </a:xfrm>
        </p:spPr>
        <p:txBody>
          <a:bodyPr>
            <a:normAutofit/>
          </a:bodyPr>
          <a:lstStyle/>
          <a:p>
            <a:pPr marL="0" indent="0" algn="ctr">
              <a:buNone/>
            </a:pPr>
            <a:r>
              <a:rPr lang="en-US" sz="2800" dirty="0">
                <a:solidFill>
                  <a:schemeClr val="bg1"/>
                </a:solidFill>
              </a:rPr>
              <a:t>DVCS-Distributed Version Control System</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r>
              <a:rPr lang="en-IN" sz="1800" dirty="0"/>
              <a:t>📌 </a:t>
            </a:r>
            <a:r>
              <a:rPr lang="en-US" sz="1800" dirty="0">
                <a:solidFill>
                  <a:schemeClr val="bg1"/>
                </a:solidFill>
              </a:rPr>
              <a:t>Note:</a:t>
            </a:r>
          </a:p>
          <a:p>
            <a:pPr marL="0" indent="0">
              <a:buNone/>
            </a:pPr>
            <a:r>
              <a:rPr lang="en-US" sz="1800" dirty="0">
                <a:solidFill>
                  <a:schemeClr val="bg1"/>
                </a:solidFill>
              </a:rPr>
              <a:t>In DVCS, every contributor has a local copy or 'clone' of the main repository. Everyone maintains a local repository of their own, which contains all the files and metadata in the main repository.</a:t>
            </a:r>
          </a:p>
          <a:p>
            <a:pPr marL="0" indent="0">
              <a:buNone/>
            </a:pPr>
            <a:r>
              <a:rPr lang="en-IN" sz="1800" dirty="0">
                <a:solidFill>
                  <a:schemeClr val="bg1"/>
                </a:solidFill>
              </a:rPr>
              <a:t>♾️</a:t>
            </a:r>
            <a:r>
              <a:rPr lang="en-US" sz="1800" u="sng" dirty="0">
                <a:solidFill>
                  <a:schemeClr val="bg1"/>
                </a:solidFill>
              </a:rPr>
              <a:t>Why do we need Source Code Management as a DevOps Engineer?</a:t>
            </a:r>
          </a:p>
          <a:p>
            <a:pPr marL="0" indent="0">
              <a:buNone/>
            </a:pPr>
            <a:r>
              <a:rPr lang="en-US" sz="1800" dirty="0">
                <a:solidFill>
                  <a:schemeClr val="bg1"/>
                </a:solidFill>
              </a:rPr>
              <a:t>To use the CICD pipeline in DevOps, you must have the most recent project updates. Because DevOps monitors the most recent code and creates definitions that execute a variety of tasks by user needs, the release definitions that assist in deploying the most recent binaries on your primary environment also use these definitions. Any end server where the finished product is made ready for usage might be your client’s computer, the production environment, or both.</a:t>
            </a:r>
            <a:endParaRPr lang="en-IN" sz="1800" dirty="0">
              <a:solidFill>
                <a:schemeClr val="bg1"/>
              </a:solidFill>
            </a:endParaRPr>
          </a:p>
        </p:txBody>
      </p:sp>
      <p:pic>
        <p:nvPicPr>
          <p:cNvPr id="8" name="Picture 7" descr="A diagram of a computer system&#10;&#10;Description automatically generated">
            <a:extLst>
              <a:ext uri="{FF2B5EF4-FFF2-40B4-BE49-F238E27FC236}">
                <a16:creationId xmlns:a16="http://schemas.microsoft.com/office/drawing/2014/main" id="{8B655CB8-28F5-C5CC-9A0E-5FF904646D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4915" y="915782"/>
            <a:ext cx="4233709" cy="2795677"/>
          </a:xfrm>
          <a:prstGeom prst="rect">
            <a:avLst/>
          </a:prstGeom>
        </p:spPr>
      </p:pic>
    </p:spTree>
    <p:extLst>
      <p:ext uri="{BB962C8B-B14F-4D97-AF65-F5344CB8AC3E}">
        <p14:creationId xmlns:p14="http://schemas.microsoft.com/office/powerpoint/2010/main" val="39504232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629264" y="365125"/>
            <a:ext cx="10724535" cy="6239510"/>
          </a:xfrm>
        </p:spPr>
        <p:txBody>
          <a:bodyPr>
            <a:normAutofit/>
          </a:bodyPr>
          <a:lstStyle/>
          <a:p>
            <a:pPr marL="0" indent="0">
              <a:buNone/>
            </a:pPr>
            <a:r>
              <a:rPr lang="en-US" sz="2800" dirty="0">
                <a:solidFill>
                  <a:schemeClr val="bg1"/>
                </a:solidFill>
              </a:rPr>
              <a:t>Git Three-Stage Architecture</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endParaRPr lang="en-US" sz="1800" dirty="0">
              <a:solidFill>
                <a:schemeClr val="bg1"/>
              </a:solidFill>
            </a:endParaRPr>
          </a:p>
        </p:txBody>
      </p:sp>
      <p:pic>
        <p:nvPicPr>
          <p:cNvPr id="5" name="Picture 4" descr="A diagram of a project&#10;&#10;Description automatically generated">
            <a:extLst>
              <a:ext uri="{FF2B5EF4-FFF2-40B4-BE49-F238E27FC236}">
                <a16:creationId xmlns:a16="http://schemas.microsoft.com/office/drawing/2014/main" id="{CCD4DE3A-EC58-4BE7-8F2A-24FC23E14F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5539" y="1248727"/>
            <a:ext cx="4773880" cy="3943216"/>
          </a:xfrm>
          <a:prstGeom prst="rect">
            <a:avLst/>
          </a:prstGeom>
        </p:spPr>
      </p:pic>
      <p:sp>
        <p:nvSpPr>
          <p:cNvPr id="7" name="TextBox 6">
            <a:extLst>
              <a:ext uri="{FF2B5EF4-FFF2-40B4-BE49-F238E27FC236}">
                <a16:creationId xmlns:a16="http://schemas.microsoft.com/office/drawing/2014/main" id="{E045FB7F-4B24-D696-EEF7-2175EAD2BD67}"/>
              </a:ext>
            </a:extLst>
          </p:cNvPr>
          <p:cNvSpPr txBox="1"/>
          <p:nvPr/>
        </p:nvSpPr>
        <p:spPr>
          <a:xfrm>
            <a:off x="5590985" y="117693"/>
            <a:ext cx="5558796" cy="6740307"/>
          </a:xfrm>
          <a:prstGeom prst="rect">
            <a:avLst/>
          </a:prstGeom>
          <a:noFill/>
        </p:spPr>
        <p:txBody>
          <a:bodyPr wrap="square" rtlCol="0">
            <a:spAutoFit/>
          </a:bodyPr>
          <a:lstStyle/>
          <a:p>
            <a:pPr marL="0" indent="0">
              <a:buNone/>
            </a:pPr>
            <a:r>
              <a:rPr lang="en-IN" sz="1800" dirty="0"/>
              <a:t>📌 </a:t>
            </a:r>
            <a:r>
              <a:rPr lang="en-US" sz="1800" u="sng" dirty="0">
                <a:solidFill>
                  <a:schemeClr val="bg1"/>
                </a:solidFill>
              </a:rPr>
              <a:t>Important Terms</a:t>
            </a:r>
            <a:r>
              <a:rPr lang="en-US" sz="1800" dirty="0">
                <a:solidFill>
                  <a:schemeClr val="bg1"/>
                </a:solidFill>
              </a:rPr>
              <a:t>:</a:t>
            </a:r>
          </a:p>
          <a:p>
            <a:pPr marL="0" indent="0">
              <a:buNone/>
            </a:pPr>
            <a:endParaRPr lang="en-US" sz="1800" dirty="0">
              <a:solidFill>
                <a:schemeClr val="bg1"/>
              </a:solidFill>
            </a:endParaRPr>
          </a:p>
          <a:p>
            <a:pPr marL="0" indent="0">
              <a:buNone/>
            </a:pPr>
            <a:r>
              <a:rPr lang="en-IN" sz="1800" dirty="0">
                <a:solidFill>
                  <a:schemeClr val="bg1"/>
                </a:solidFill>
              </a:rPr>
              <a:t>🔗Repository –</a:t>
            </a:r>
          </a:p>
          <a:p>
            <a:pPr marL="285750" indent="-285750">
              <a:buFont typeface="Arial" panose="020B0604020202020204" pitchFamily="34" charset="0"/>
              <a:buChar char="•"/>
            </a:pPr>
            <a:r>
              <a:rPr lang="en-IN" sz="1800" dirty="0">
                <a:solidFill>
                  <a:schemeClr val="bg1"/>
                </a:solidFill>
              </a:rPr>
              <a:t>A</a:t>
            </a:r>
            <a:r>
              <a:rPr lang="en-US" sz="1800" dirty="0">
                <a:solidFill>
                  <a:schemeClr val="bg1"/>
                </a:solidFill>
              </a:rPr>
              <a:t> repository is a place where you have all your codes or kind of folder on the server.</a:t>
            </a:r>
            <a:r>
              <a:rPr lang="en-IN" sz="1800" dirty="0">
                <a:solidFill>
                  <a:schemeClr val="bg1"/>
                </a:solidFill>
              </a:rPr>
              <a:t> </a:t>
            </a:r>
          </a:p>
          <a:p>
            <a:pPr marL="285750" indent="-285750">
              <a:buFont typeface="Arial" panose="020B0604020202020204" pitchFamily="34" charset="0"/>
              <a:buChar char="•"/>
            </a:pPr>
            <a:r>
              <a:rPr lang="en-US" sz="1800" dirty="0">
                <a:solidFill>
                  <a:schemeClr val="bg1"/>
                </a:solidFill>
              </a:rPr>
              <a:t>It is a kind of folder related to one product.</a:t>
            </a:r>
          </a:p>
          <a:p>
            <a:pPr marL="285750" indent="-285750">
              <a:buFont typeface="Arial" panose="020B0604020202020204" pitchFamily="34" charset="0"/>
              <a:buChar char="•"/>
            </a:pPr>
            <a:r>
              <a:rPr lang="en-US" sz="1800" dirty="0">
                <a:solidFill>
                  <a:schemeClr val="bg1"/>
                </a:solidFill>
              </a:rPr>
              <a:t>Changes are personal to that repository.</a:t>
            </a:r>
          </a:p>
          <a:p>
            <a:endParaRPr lang="en-US" dirty="0">
              <a:solidFill>
                <a:schemeClr val="bg1"/>
              </a:solidFill>
            </a:endParaRPr>
          </a:p>
          <a:p>
            <a:r>
              <a:rPr lang="en-IN" dirty="0">
                <a:solidFill>
                  <a:schemeClr val="bg1"/>
                </a:solidFill>
              </a:rPr>
              <a:t>🔗 Server –</a:t>
            </a:r>
          </a:p>
          <a:p>
            <a:pPr marL="285750" indent="-285750">
              <a:buFont typeface="Arial" panose="020B0604020202020204" pitchFamily="34" charset="0"/>
              <a:buChar char="•"/>
            </a:pPr>
            <a:r>
              <a:rPr lang="en-IN" dirty="0">
                <a:solidFill>
                  <a:schemeClr val="bg1"/>
                </a:solidFill>
              </a:rPr>
              <a:t>It stores all repositories.</a:t>
            </a:r>
          </a:p>
          <a:p>
            <a:pPr marL="285750" indent="-285750">
              <a:buFont typeface="Arial" panose="020B0604020202020204" pitchFamily="34" charset="0"/>
              <a:buChar char="•"/>
            </a:pPr>
            <a:r>
              <a:rPr lang="en-IN" dirty="0">
                <a:solidFill>
                  <a:schemeClr val="bg1"/>
                </a:solidFill>
              </a:rPr>
              <a:t>It contains metadata also</a:t>
            </a:r>
          </a:p>
          <a:p>
            <a:endParaRPr lang="en-IN" dirty="0">
              <a:solidFill>
                <a:schemeClr val="bg1"/>
              </a:solidFill>
            </a:endParaRPr>
          </a:p>
          <a:p>
            <a:r>
              <a:rPr lang="en-IN" dirty="0">
                <a:solidFill>
                  <a:schemeClr val="bg1"/>
                </a:solidFill>
              </a:rPr>
              <a:t>🔗 Working Directory –</a:t>
            </a:r>
          </a:p>
          <a:p>
            <a:pPr marL="285750" indent="-285750">
              <a:buFont typeface="Arial" panose="020B0604020202020204" pitchFamily="34" charset="0"/>
              <a:buChar char="•"/>
            </a:pPr>
            <a:r>
              <a:rPr lang="en-IN" dirty="0">
                <a:solidFill>
                  <a:schemeClr val="bg1"/>
                </a:solidFill>
              </a:rPr>
              <a:t>Where you see physically and do the modifications.</a:t>
            </a:r>
          </a:p>
          <a:p>
            <a:pPr marL="285750" indent="-285750">
              <a:buFont typeface="Arial" panose="020B0604020202020204" pitchFamily="34" charset="0"/>
              <a:buChar char="•"/>
            </a:pPr>
            <a:r>
              <a:rPr lang="en-IN" dirty="0">
                <a:solidFill>
                  <a:schemeClr val="bg1"/>
                </a:solidFill>
              </a:rPr>
              <a:t>At a time, you can work on a particular branch.</a:t>
            </a:r>
          </a:p>
          <a:p>
            <a:pPr marL="285750" indent="-285750">
              <a:buFont typeface="Arial" panose="020B0604020202020204" pitchFamily="34" charset="0"/>
              <a:buChar char="•"/>
            </a:pPr>
            <a:endParaRPr lang="en-IN" dirty="0">
              <a:solidFill>
                <a:schemeClr val="bg1"/>
              </a:solidFill>
            </a:endParaRPr>
          </a:p>
          <a:p>
            <a:r>
              <a:rPr lang="en-IN" dirty="0">
                <a:solidFill>
                  <a:schemeClr val="bg1"/>
                </a:solidFill>
              </a:rPr>
              <a:t>🔗 Commit –</a:t>
            </a:r>
          </a:p>
          <a:p>
            <a:pPr marL="285750" indent="-285750">
              <a:buFont typeface="Arial" panose="020B0604020202020204" pitchFamily="34" charset="0"/>
              <a:buChar char="•"/>
            </a:pPr>
            <a:r>
              <a:rPr lang="en-IN" dirty="0">
                <a:solidFill>
                  <a:schemeClr val="bg1"/>
                </a:solidFill>
              </a:rPr>
              <a:t>Store changes in the repository. You will get one Commit ID.</a:t>
            </a:r>
          </a:p>
          <a:p>
            <a:pPr marL="285750" indent="-285750">
              <a:buFont typeface="Arial" panose="020B0604020202020204" pitchFamily="34" charset="0"/>
              <a:buChar char="•"/>
            </a:pPr>
            <a:r>
              <a:rPr lang="en-IN" dirty="0">
                <a:solidFill>
                  <a:schemeClr val="bg1"/>
                </a:solidFill>
              </a:rPr>
              <a:t>It is 40 Alpha-Numeric characters.</a:t>
            </a:r>
          </a:p>
          <a:p>
            <a:pPr marL="285750" indent="-285750">
              <a:buFont typeface="Arial" panose="020B0604020202020204" pitchFamily="34" charset="0"/>
              <a:buChar char="•"/>
            </a:pPr>
            <a:r>
              <a:rPr lang="en-IN" dirty="0">
                <a:solidFill>
                  <a:schemeClr val="bg1"/>
                </a:solidFill>
              </a:rPr>
              <a:t>It uses the SHAI checksum concept.</a:t>
            </a:r>
          </a:p>
          <a:p>
            <a:pPr marL="285750" indent="-285750">
              <a:buFont typeface="Arial" panose="020B0604020202020204" pitchFamily="34" charset="0"/>
              <a:buChar char="•"/>
            </a:pPr>
            <a:r>
              <a:rPr lang="en-IN" dirty="0">
                <a:solidFill>
                  <a:schemeClr val="bg1"/>
                </a:solidFill>
              </a:rPr>
              <a:t>Even if you change one dot, the Commit ID will change.</a:t>
            </a:r>
          </a:p>
          <a:p>
            <a:pPr marL="285750" indent="-285750">
              <a:buFont typeface="Arial" panose="020B0604020202020204" pitchFamily="34" charset="0"/>
              <a:buChar char="•"/>
            </a:pPr>
            <a:r>
              <a:rPr lang="en-IN" dirty="0">
                <a:solidFill>
                  <a:schemeClr val="bg1"/>
                </a:solidFill>
              </a:rPr>
              <a:t>Commit is also named the SHA-1 hash.</a:t>
            </a:r>
          </a:p>
        </p:txBody>
      </p:sp>
    </p:spTree>
    <p:extLst>
      <p:ext uri="{BB962C8B-B14F-4D97-AF65-F5344CB8AC3E}">
        <p14:creationId xmlns:p14="http://schemas.microsoft.com/office/powerpoint/2010/main" val="670324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629264" y="365125"/>
            <a:ext cx="10724535" cy="6239510"/>
          </a:xfrm>
        </p:spPr>
        <p:txBody>
          <a:bodyPr>
            <a:normAutofit/>
          </a:bodyPr>
          <a:lstStyle/>
          <a:p>
            <a:pPr marL="0" indent="0">
              <a:buNone/>
            </a:pPr>
            <a:r>
              <a:rPr lang="en-IN" sz="2800" dirty="0">
                <a:solidFill>
                  <a:schemeClr val="bg1"/>
                </a:solidFill>
              </a:rPr>
              <a:t>📌 </a:t>
            </a:r>
            <a:r>
              <a:rPr lang="en-US" sz="2800" dirty="0">
                <a:solidFill>
                  <a:schemeClr val="bg1"/>
                </a:solidFill>
              </a:rPr>
              <a:t>Git Important Terms</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endParaRPr lang="en-US" sz="1800" dirty="0">
              <a:solidFill>
                <a:schemeClr val="bg1"/>
              </a:solidFill>
            </a:endParaRPr>
          </a:p>
        </p:txBody>
      </p:sp>
      <p:sp>
        <p:nvSpPr>
          <p:cNvPr id="7" name="TextBox 6">
            <a:extLst>
              <a:ext uri="{FF2B5EF4-FFF2-40B4-BE49-F238E27FC236}">
                <a16:creationId xmlns:a16="http://schemas.microsoft.com/office/drawing/2014/main" id="{E045FB7F-4B24-D696-EEF7-2175EAD2BD67}"/>
              </a:ext>
            </a:extLst>
          </p:cNvPr>
          <p:cNvSpPr txBox="1"/>
          <p:nvPr/>
        </p:nvSpPr>
        <p:spPr>
          <a:xfrm>
            <a:off x="5590985" y="253365"/>
            <a:ext cx="5558796" cy="5909310"/>
          </a:xfrm>
          <a:prstGeom prst="rect">
            <a:avLst/>
          </a:prstGeom>
          <a:noFill/>
        </p:spPr>
        <p:txBody>
          <a:bodyPr wrap="square" rtlCol="0">
            <a:spAutoFit/>
          </a:bodyPr>
          <a:lstStyle/>
          <a:p>
            <a:pPr marL="0" indent="0">
              <a:buNone/>
            </a:pPr>
            <a:endParaRPr lang="en-US" sz="1800" dirty="0">
              <a:solidFill>
                <a:schemeClr val="bg1"/>
              </a:solidFill>
            </a:endParaRPr>
          </a:p>
          <a:p>
            <a:pPr marL="0" indent="0">
              <a:buNone/>
            </a:pPr>
            <a:r>
              <a:rPr lang="en-IN" sz="1800" dirty="0">
                <a:solidFill>
                  <a:schemeClr val="bg1"/>
                </a:solidFill>
              </a:rPr>
              <a:t>🔗Commit ID/ Version ID/ Version –</a:t>
            </a:r>
          </a:p>
          <a:p>
            <a:pPr marL="285750" indent="-285750">
              <a:buFont typeface="Arial" panose="020B0604020202020204" pitchFamily="34" charset="0"/>
              <a:buChar char="•"/>
            </a:pPr>
            <a:r>
              <a:rPr lang="en-IN" sz="1800" dirty="0">
                <a:solidFill>
                  <a:schemeClr val="bg1"/>
                </a:solidFill>
              </a:rPr>
              <a:t>Reference to identify each change</a:t>
            </a:r>
            <a:r>
              <a:rPr lang="en-US" sz="1800" dirty="0">
                <a:solidFill>
                  <a:schemeClr val="bg1"/>
                </a:solidFill>
              </a:rPr>
              <a:t>.</a:t>
            </a:r>
          </a:p>
          <a:p>
            <a:pPr marL="285750" indent="-285750">
              <a:buFont typeface="Arial" panose="020B0604020202020204" pitchFamily="34" charset="0"/>
              <a:buChar char="•"/>
            </a:pPr>
            <a:r>
              <a:rPr lang="en-US" dirty="0">
                <a:solidFill>
                  <a:schemeClr val="bg1"/>
                </a:solidFill>
              </a:rPr>
              <a:t>To identify who changed the file.</a:t>
            </a:r>
            <a:endParaRPr lang="en-US" sz="1800" dirty="0">
              <a:solidFill>
                <a:schemeClr val="bg1"/>
              </a:solidFill>
            </a:endParaRPr>
          </a:p>
          <a:p>
            <a:endParaRPr lang="en-US" dirty="0">
              <a:solidFill>
                <a:schemeClr val="bg1"/>
              </a:solidFill>
            </a:endParaRPr>
          </a:p>
          <a:p>
            <a:r>
              <a:rPr lang="en-IN" dirty="0">
                <a:solidFill>
                  <a:schemeClr val="bg1"/>
                </a:solidFill>
              </a:rPr>
              <a:t>🔗 Tags –</a:t>
            </a:r>
          </a:p>
          <a:p>
            <a:pPr marL="285750" indent="-285750">
              <a:buFont typeface="Arial" panose="020B0604020202020204" pitchFamily="34" charset="0"/>
              <a:buChar char="•"/>
            </a:pPr>
            <a:r>
              <a:rPr lang="en-IN" dirty="0">
                <a:solidFill>
                  <a:schemeClr val="bg1"/>
                </a:solidFill>
              </a:rPr>
              <a:t>Tags assign a meaningful name with a specific version in the repository. Once a tag is created for a particular save, even if you create a new commit, it will not be updated.</a:t>
            </a:r>
          </a:p>
          <a:p>
            <a:endParaRPr lang="en-IN" dirty="0">
              <a:solidFill>
                <a:schemeClr val="bg1"/>
              </a:solidFill>
            </a:endParaRPr>
          </a:p>
          <a:p>
            <a:r>
              <a:rPr lang="en-IN" dirty="0">
                <a:solidFill>
                  <a:schemeClr val="bg1"/>
                </a:solidFill>
              </a:rPr>
              <a:t>🔗 Snapshots–</a:t>
            </a:r>
          </a:p>
          <a:p>
            <a:pPr marL="285750" indent="-285750">
              <a:buFont typeface="Arial" panose="020B0604020202020204" pitchFamily="34" charset="0"/>
              <a:buChar char="•"/>
            </a:pPr>
            <a:r>
              <a:rPr lang="en-IN" dirty="0">
                <a:solidFill>
                  <a:schemeClr val="bg1"/>
                </a:solidFill>
              </a:rPr>
              <a:t>Represents some data of a particular time.</a:t>
            </a:r>
          </a:p>
          <a:p>
            <a:pPr marL="285750" indent="-285750">
              <a:buFont typeface="Arial" panose="020B0604020202020204" pitchFamily="34" charset="0"/>
              <a:buChar char="•"/>
            </a:pPr>
            <a:r>
              <a:rPr lang="en-IN" dirty="0">
                <a:solidFill>
                  <a:schemeClr val="bg1"/>
                </a:solidFill>
              </a:rPr>
              <a:t>It is always incremental i.e.; it stores the change (append date) only. Not the entire copy.</a:t>
            </a:r>
          </a:p>
          <a:p>
            <a:pPr marL="285750" indent="-285750">
              <a:buFont typeface="Arial" panose="020B0604020202020204" pitchFamily="34" charset="0"/>
              <a:buChar char="•"/>
            </a:pPr>
            <a:endParaRPr lang="en-IN" dirty="0">
              <a:solidFill>
                <a:schemeClr val="bg1"/>
              </a:solidFill>
            </a:endParaRPr>
          </a:p>
          <a:p>
            <a:r>
              <a:rPr lang="en-IN" dirty="0">
                <a:solidFill>
                  <a:schemeClr val="bg1"/>
                </a:solidFill>
              </a:rPr>
              <a:t>🔗 Push –</a:t>
            </a:r>
          </a:p>
          <a:p>
            <a:pPr marL="285750" indent="-285750">
              <a:buFont typeface="Arial" panose="020B0604020202020204" pitchFamily="34" charset="0"/>
              <a:buChar char="•"/>
            </a:pPr>
            <a:r>
              <a:rPr lang="en-IN" dirty="0">
                <a:solidFill>
                  <a:schemeClr val="bg1"/>
                </a:solidFill>
              </a:rPr>
              <a:t>Push operations copy changes from a local repository server to a remote or central repository. This is used to store the changes permanently in the git repository.</a:t>
            </a:r>
          </a:p>
        </p:txBody>
      </p:sp>
      <p:pic>
        <p:nvPicPr>
          <p:cNvPr id="2050" name="Picture 2">
            <a:extLst>
              <a:ext uri="{FF2B5EF4-FFF2-40B4-BE49-F238E27FC236}">
                <a16:creationId xmlns:a16="http://schemas.microsoft.com/office/drawing/2014/main" id="{7B368598-A646-05B4-567F-072980CA2F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2219" y="1248727"/>
            <a:ext cx="3594306" cy="359430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4DD3F4C-3AD0-A627-1BE3-B2E8728F3308}"/>
              </a:ext>
            </a:extLst>
          </p:cNvPr>
          <p:cNvSpPr txBox="1"/>
          <p:nvPr/>
        </p:nvSpPr>
        <p:spPr>
          <a:xfrm>
            <a:off x="629263" y="4916130"/>
            <a:ext cx="4548766" cy="2031325"/>
          </a:xfrm>
          <a:prstGeom prst="rect">
            <a:avLst/>
          </a:prstGeom>
          <a:noFill/>
        </p:spPr>
        <p:txBody>
          <a:bodyPr wrap="square" rtlCol="0">
            <a:spAutoFit/>
          </a:bodyPr>
          <a:lstStyle/>
          <a:p>
            <a:endParaRPr lang="en-IN" dirty="0">
              <a:solidFill>
                <a:schemeClr val="bg1"/>
              </a:solidFill>
            </a:endParaRPr>
          </a:p>
          <a:p>
            <a:r>
              <a:rPr lang="en-IN" dirty="0">
                <a:solidFill>
                  <a:schemeClr val="bg1"/>
                </a:solidFill>
              </a:rPr>
              <a:t>🔗 Pull –</a:t>
            </a:r>
          </a:p>
          <a:p>
            <a:pPr marL="285750" indent="-285750">
              <a:buFont typeface="Arial" panose="020B0604020202020204" pitchFamily="34" charset="0"/>
              <a:buChar char="•"/>
            </a:pPr>
            <a:r>
              <a:rPr lang="en-IN" dirty="0">
                <a:solidFill>
                  <a:schemeClr val="bg1"/>
                </a:solidFill>
              </a:rPr>
              <a:t>Pull operation copies the changes from a remote repository to a local machine. The pull operation is used for synchronization between the repository.</a:t>
            </a:r>
          </a:p>
          <a:p>
            <a:endParaRPr lang="en-IN" dirty="0"/>
          </a:p>
        </p:txBody>
      </p:sp>
    </p:spTree>
    <p:extLst>
      <p:ext uri="{BB962C8B-B14F-4D97-AF65-F5344CB8AC3E}">
        <p14:creationId xmlns:p14="http://schemas.microsoft.com/office/powerpoint/2010/main" val="1644153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629264" y="365125"/>
            <a:ext cx="10724535" cy="6239510"/>
          </a:xfrm>
        </p:spPr>
        <p:txBody>
          <a:bodyPr>
            <a:normAutofit/>
          </a:bodyPr>
          <a:lstStyle/>
          <a:p>
            <a:pPr marL="0" indent="0">
              <a:buNone/>
            </a:pPr>
            <a:r>
              <a:rPr lang="en-US" sz="2800" dirty="0">
                <a:solidFill>
                  <a:schemeClr val="bg1"/>
                </a:solidFill>
              </a:rPr>
              <a:t>All About Git Branch</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endParaRPr lang="en-US" sz="1800" dirty="0">
              <a:solidFill>
                <a:schemeClr val="bg1"/>
              </a:solidFill>
            </a:endParaRPr>
          </a:p>
        </p:txBody>
      </p:sp>
      <p:sp>
        <p:nvSpPr>
          <p:cNvPr id="7" name="TextBox 6">
            <a:extLst>
              <a:ext uri="{FF2B5EF4-FFF2-40B4-BE49-F238E27FC236}">
                <a16:creationId xmlns:a16="http://schemas.microsoft.com/office/drawing/2014/main" id="{E045FB7F-4B24-D696-EEF7-2175EAD2BD67}"/>
              </a:ext>
            </a:extLst>
          </p:cNvPr>
          <p:cNvSpPr txBox="1"/>
          <p:nvPr/>
        </p:nvSpPr>
        <p:spPr>
          <a:xfrm>
            <a:off x="5507046" y="745008"/>
            <a:ext cx="5556701" cy="5078313"/>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rPr>
              <a:t>The product is the same, so one repository but a different task.</a:t>
            </a:r>
          </a:p>
          <a:p>
            <a:pPr marL="285750" indent="-285750">
              <a:buFont typeface="Arial" panose="020B0604020202020204" pitchFamily="34" charset="0"/>
              <a:buChar char="•"/>
            </a:pPr>
            <a:r>
              <a:rPr lang="en-IN" dirty="0">
                <a:solidFill>
                  <a:schemeClr val="bg1"/>
                </a:solidFill>
              </a:rPr>
              <a:t>Each task has one separate branch.</a:t>
            </a:r>
          </a:p>
          <a:p>
            <a:pPr marL="285750" indent="-285750">
              <a:buFont typeface="Arial" panose="020B0604020202020204" pitchFamily="34" charset="0"/>
              <a:buChar char="•"/>
            </a:pPr>
            <a:r>
              <a:rPr lang="en-IN" dirty="0">
                <a:solidFill>
                  <a:schemeClr val="bg1"/>
                </a:solidFill>
              </a:rPr>
              <a:t>Finally merges(codes) all branches.</a:t>
            </a:r>
          </a:p>
          <a:p>
            <a:pPr marL="285750" indent="-285750">
              <a:buFont typeface="Arial" panose="020B0604020202020204" pitchFamily="34" charset="0"/>
              <a:buChar char="•"/>
            </a:pPr>
            <a:r>
              <a:rPr lang="en-IN" dirty="0">
                <a:solidFill>
                  <a:schemeClr val="bg1"/>
                </a:solidFill>
              </a:rPr>
              <a:t>Changes are present in that branch.</a:t>
            </a:r>
          </a:p>
          <a:p>
            <a:pPr marL="285750" indent="-285750">
              <a:buFont typeface="Arial" panose="020B0604020202020204" pitchFamily="34" charset="0"/>
              <a:buChar char="•"/>
            </a:pPr>
            <a:r>
              <a:rPr lang="en-IN" dirty="0">
                <a:solidFill>
                  <a:schemeClr val="bg1"/>
                </a:solidFill>
              </a:rPr>
              <a:t>The default branch is ‘Master’.</a:t>
            </a:r>
          </a:p>
          <a:p>
            <a:pPr marL="285750" indent="-285750">
              <a:buFont typeface="Arial" panose="020B0604020202020204" pitchFamily="34" charset="0"/>
              <a:buChar char="•"/>
            </a:pPr>
            <a:r>
              <a:rPr lang="en-IN" dirty="0">
                <a:solidFill>
                  <a:schemeClr val="bg1"/>
                </a:solidFill>
              </a:rPr>
              <a:t> The file created in the workspace will be visible in any of the branch workspaces until you commit, once you commit then that file belongs to that branch.</a:t>
            </a:r>
          </a:p>
          <a:p>
            <a:pPr marL="285750" indent="-285750">
              <a:buFont typeface="Arial" panose="020B0604020202020204" pitchFamily="34" charset="0"/>
              <a:buChar char="•"/>
            </a:pPr>
            <a:r>
              <a:rPr lang="en-IN" dirty="0">
                <a:solidFill>
                  <a:schemeClr val="bg1"/>
                </a:solidFill>
              </a:rPr>
              <a:t>After being done with the code, merge other branches with ‘Master’.</a:t>
            </a:r>
          </a:p>
          <a:p>
            <a:pPr marL="285750" indent="-285750">
              <a:buFont typeface="Arial" panose="020B0604020202020204" pitchFamily="34" charset="0"/>
              <a:buChar char="•"/>
            </a:pPr>
            <a:r>
              <a:rPr lang="en-IN" dirty="0">
                <a:solidFill>
                  <a:schemeClr val="bg1"/>
                </a:solidFill>
              </a:rPr>
              <a:t>This concept is useful for parallel development.</a:t>
            </a:r>
          </a:p>
          <a:p>
            <a:pPr marL="285750" indent="-285750">
              <a:buFont typeface="Arial" panose="020B0604020202020204" pitchFamily="34" charset="0"/>
              <a:buChar char="•"/>
            </a:pPr>
            <a:r>
              <a:rPr lang="en-IN" dirty="0">
                <a:solidFill>
                  <a:schemeClr val="bg1"/>
                </a:solidFill>
              </a:rPr>
              <a:t>You can create any number of branches.</a:t>
            </a:r>
          </a:p>
          <a:p>
            <a:pPr marL="285750" indent="-285750">
              <a:buFont typeface="Arial" panose="020B0604020202020204" pitchFamily="34" charset="0"/>
              <a:buChar char="•"/>
            </a:pPr>
            <a:r>
              <a:rPr lang="en-IN" dirty="0">
                <a:solidFill>
                  <a:schemeClr val="bg1"/>
                </a:solidFill>
              </a:rPr>
              <a:t>When a new branch is created, data from the existing is copied to the new branch.</a:t>
            </a:r>
          </a:p>
          <a:p>
            <a:pPr marL="285750" indent="-285750">
              <a:buFont typeface="Arial" panose="020B0604020202020204" pitchFamily="34" charset="0"/>
              <a:buChar char="•"/>
            </a:pPr>
            <a:endParaRPr lang="en-IN" dirty="0">
              <a:solidFill>
                <a:schemeClr val="bg1"/>
              </a:solidFill>
            </a:endParaRPr>
          </a:p>
          <a:p>
            <a:pPr marL="285750" indent="-285750">
              <a:buFont typeface="Arial" panose="020B0604020202020204" pitchFamily="34" charset="0"/>
              <a:buChar char="•"/>
            </a:pPr>
            <a:endParaRPr lang="en-IN" dirty="0">
              <a:solidFill>
                <a:schemeClr val="bg1"/>
              </a:solidFill>
            </a:endParaRPr>
          </a:p>
        </p:txBody>
      </p:sp>
      <p:pic>
        <p:nvPicPr>
          <p:cNvPr id="8" name="Picture 7" descr="A diagram of a diagram&#10;&#10;Description automatically generated">
            <a:extLst>
              <a:ext uri="{FF2B5EF4-FFF2-40B4-BE49-F238E27FC236}">
                <a16:creationId xmlns:a16="http://schemas.microsoft.com/office/drawing/2014/main" id="{C981DA96-CD9B-FF93-33F4-2CF73B05B7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623" y="1366714"/>
            <a:ext cx="4528371" cy="3219301"/>
          </a:xfrm>
          <a:prstGeom prst="rect">
            <a:avLst/>
          </a:prstGeom>
        </p:spPr>
      </p:pic>
    </p:spTree>
    <p:extLst>
      <p:ext uri="{BB962C8B-B14F-4D97-AF65-F5344CB8AC3E}">
        <p14:creationId xmlns:p14="http://schemas.microsoft.com/office/powerpoint/2010/main" val="1719199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629264" y="365125"/>
            <a:ext cx="10724535" cy="6239510"/>
          </a:xfrm>
        </p:spPr>
        <p:txBody>
          <a:bodyPr>
            <a:normAutofit/>
          </a:bodyPr>
          <a:lstStyle/>
          <a:p>
            <a:pPr marL="0" indent="0">
              <a:buNone/>
            </a:pPr>
            <a:r>
              <a:rPr lang="en-US" dirty="0">
                <a:solidFill>
                  <a:schemeClr val="bg1"/>
                </a:solidFill>
              </a:rPr>
              <a:t>Commands for</a:t>
            </a:r>
            <a:r>
              <a:rPr lang="en-US" sz="2800" dirty="0">
                <a:solidFill>
                  <a:schemeClr val="bg1"/>
                </a:solidFill>
              </a:rPr>
              <a:t> Branch</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endParaRPr lang="en-US" sz="1800" dirty="0">
              <a:solidFill>
                <a:schemeClr val="bg1"/>
              </a:solidFill>
            </a:endParaRPr>
          </a:p>
        </p:txBody>
      </p:sp>
      <p:sp>
        <p:nvSpPr>
          <p:cNvPr id="7" name="TextBox 6">
            <a:extLst>
              <a:ext uri="{FF2B5EF4-FFF2-40B4-BE49-F238E27FC236}">
                <a16:creationId xmlns:a16="http://schemas.microsoft.com/office/drawing/2014/main" id="{E045FB7F-4B24-D696-EEF7-2175EAD2BD67}"/>
              </a:ext>
            </a:extLst>
          </p:cNvPr>
          <p:cNvSpPr txBox="1"/>
          <p:nvPr/>
        </p:nvSpPr>
        <p:spPr>
          <a:xfrm>
            <a:off x="5625033" y="751046"/>
            <a:ext cx="5556701" cy="4801314"/>
          </a:xfrm>
          <a:prstGeom prst="rect">
            <a:avLst/>
          </a:prstGeom>
          <a:noFill/>
        </p:spPr>
        <p:txBody>
          <a:bodyPr wrap="square" rtlCol="0">
            <a:spAutoFit/>
          </a:bodyPr>
          <a:lstStyle/>
          <a:p>
            <a:r>
              <a:rPr lang="en-IN" dirty="0">
                <a:solidFill>
                  <a:schemeClr val="bg1"/>
                </a:solidFill>
              </a:rPr>
              <a:t>🚀 To show all branches</a:t>
            </a:r>
          </a:p>
          <a:p>
            <a:r>
              <a:rPr lang="en-IN" u="sng" dirty="0">
                <a:solidFill>
                  <a:schemeClr val="bg1"/>
                </a:solidFill>
              </a:rPr>
              <a:t>git branch</a:t>
            </a:r>
          </a:p>
          <a:p>
            <a:endParaRPr lang="en-IN" dirty="0">
              <a:solidFill>
                <a:schemeClr val="bg1"/>
              </a:solidFill>
            </a:endParaRPr>
          </a:p>
          <a:p>
            <a:r>
              <a:rPr lang="en-IN" dirty="0">
                <a:solidFill>
                  <a:schemeClr val="bg1"/>
                </a:solidFill>
              </a:rPr>
              <a:t>🚀 Create a new branch</a:t>
            </a:r>
          </a:p>
          <a:p>
            <a:r>
              <a:rPr lang="en-IN" u="sng" dirty="0">
                <a:solidFill>
                  <a:schemeClr val="bg1"/>
                </a:solidFill>
              </a:rPr>
              <a:t>git branch &lt;</a:t>
            </a:r>
            <a:r>
              <a:rPr lang="en-IN" u="sng" dirty="0" err="1">
                <a:solidFill>
                  <a:schemeClr val="bg1"/>
                </a:solidFill>
              </a:rPr>
              <a:t>branch_name</a:t>
            </a:r>
            <a:r>
              <a:rPr lang="en-IN" u="sng" dirty="0">
                <a:solidFill>
                  <a:schemeClr val="bg1"/>
                </a:solidFill>
              </a:rPr>
              <a:t>&gt;</a:t>
            </a:r>
          </a:p>
          <a:p>
            <a:endParaRPr lang="en-IN" dirty="0">
              <a:solidFill>
                <a:schemeClr val="bg1"/>
              </a:solidFill>
            </a:endParaRPr>
          </a:p>
          <a:p>
            <a:r>
              <a:rPr lang="en-IN" dirty="0">
                <a:solidFill>
                  <a:schemeClr val="bg1"/>
                </a:solidFill>
              </a:rPr>
              <a:t>🚀 For going to a specific branch/Change branch</a:t>
            </a:r>
          </a:p>
          <a:p>
            <a:r>
              <a:rPr lang="en-IN" u="sng" dirty="0">
                <a:solidFill>
                  <a:schemeClr val="bg1"/>
                </a:solidFill>
              </a:rPr>
              <a:t>git checkout &lt;</a:t>
            </a:r>
            <a:r>
              <a:rPr lang="en-IN" u="sng" dirty="0" err="1">
                <a:solidFill>
                  <a:schemeClr val="bg1"/>
                </a:solidFill>
              </a:rPr>
              <a:t>branch_name</a:t>
            </a:r>
            <a:r>
              <a:rPr lang="en-IN" u="sng" dirty="0">
                <a:solidFill>
                  <a:schemeClr val="bg1"/>
                </a:solidFill>
              </a:rPr>
              <a:t>&gt;</a:t>
            </a:r>
          </a:p>
          <a:p>
            <a:endParaRPr lang="en-IN" dirty="0">
              <a:solidFill>
                <a:schemeClr val="bg1"/>
              </a:solidFill>
            </a:endParaRPr>
          </a:p>
          <a:p>
            <a:r>
              <a:rPr lang="en-IN" dirty="0">
                <a:solidFill>
                  <a:schemeClr val="bg1"/>
                </a:solidFill>
              </a:rPr>
              <a:t>🚀 Delete a branch</a:t>
            </a:r>
          </a:p>
          <a:p>
            <a:r>
              <a:rPr lang="en-IN" u="sng" dirty="0">
                <a:solidFill>
                  <a:schemeClr val="bg1"/>
                </a:solidFill>
              </a:rPr>
              <a:t>git branch –d &lt;</a:t>
            </a:r>
            <a:r>
              <a:rPr lang="en-IN" u="sng" dirty="0" err="1">
                <a:solidFill>
                  <a:schemeClr val="bg1"/>
                </a:solidFill>
              </a:rPr>
              <a:t>branch_name</a:t>
            </a:r>
            <a:r>
              <a:rPr lang="en-IN" u="sng" dirty="0">
                <a:solidFill>
                  <a:schemeClr val="bg1"/>
                </a:solidFill>
              </a:rPr>
              <a:t>&gt;</a:t>
            </a:r>
          </a:p>
          <a:p>
            <a:endParaRPr lang="en-IN" dirty="0">
              <a:solidFill>
                <a:schemeClr val="bg1"/>
              </a:solidFill>
            </a:endParaRPr>
          </a:p>
          <a:p>
            <a:r>
              <a:rPr lang="en-IN" dirty="0">
                <a:solidFill>
                  <a:schemeClr val="bg1"/>
                </a:solidFill>
              </a:rPr>
              <a:t>🚀 Command for branch merge</a:t>
            </a:r>
          </a:p>
          <a:p>
            <a:pPr marL="285750" indent="-285750">
              <a:buFont typeface="Arial" panose="020B0604020202020204" pitchFamily="34" charset="0"/>
              <a:buChar char="•"/>
            </a:pPr>
            <a:r>
              <a:rPr lang="en-IN" dirty="0">
                <a:solidFill>
                  <a:schemeClr val="bg1"/>
                </a:solidFill>
              </a:rPr>
              <a:t>We can’t merge branches of different branches</a:t>
            </a:r>
          </a:p>
          <a:p>
            <a:pPr marL="285750" indent="-285750">
              <a:buFont typeface="Arial" panose="020B0604020202020204" pitchFamily="34" charset="0"/>
              <a:buChar char="•"/>
            </a:pPr>
            <a:r>
              <a:rPr lang="en-IN" dirty="0">
                <a:solidFill>
                  <a:schemeClr val="bg1"/>
                </a:solidFill>
              </a:rPr>
              <a:t>We use the pulling mechanism to merge branches.</a:t>
            </a:r>
          </a:p>
          <a:p>
            <a:endParaRPr lang="en-IN" dirty="0">
              <a:solidFill>
                <a:schemeClr val="bg1"/>
              </a:solidFill>
            </a:endParaRPr>
          </a:p>
          <a:p>
            <a:r>
              <a:rPr lang="en-IN" u="sng" dirty="0">
                <a:solidFill>
                  <a:schemeClr val="bg1"/>
                </a:solidFill>
              </a:rPr>
              <a:t>git merge &lt;</a:t>
            </a:r>
            <a:r>
              <a:rPr lang="en-IN" u="sng" dirty="0" err="1">
                <a:solidFill>
                  <a:schemeClr val="bg1"/>
                </a:solidFill>
              </a:rPr>
              <a:t>branch_name</a:t>
            </a:r>
            <a:r>
              <a:rPr lang="en-IN" u="sng" dirty="0">
                <a:solidFill>
                  <a:schemeClr val="bg1"/>
                </a:solidFill>
              </a:rPr>
              <a:t>&gt;</a:t>
            </a:r>
          </a:p>
        </p:txBody>
      </p:sp>
      <p:pic>
        <p:nvPicPr>
          <p:cNvPr id="8" name="Picture 7" descr="A diagram of a diagram&#10;&#10;Description automatically generated">
            <a:extLst>
              <a:ext uri="{FF2B5EF4-FFF2-40B4-BE49-F238E27FC236}">
                <a16:creationId xmlns:a16="http://schemas.microsoft.com/office/drawing/2014/main" id="{C981DA96-CD9B-FF93-33F4-2CF73B05B7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623" y="1366714"/>
            <a:ext cx="4528371" cy="3219301"/>
          </a:xfrm>
          <a:prstGeom prst="rect">
            <a:avLst/>
          </a:prstGeom>
        </p:spPr>
      </p:pic>
    </p:spTree>
    <p:extLst>
      <p:ext uri="{BB962C8B-B14F-4D97-AF65-F5344CB8AC3E}">
        <p14:creationId xmlns:p14="http://schemas.microsoft.com/office/powerpoint/2010/main" val="37449371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629264" y="365125"/>
            <a:ext cx="10724535" cy="6239510"/>
          </a:xfrm>
        </p:spPr>
        <p:txBody>
          <a:bodyPr>
            <a:normAutofit/>
          </a:bodyPr>
          <a:lstStyle/>
          <a:p>
            <a:pPr marL="0" indent="0">
              <a:buNone/>
            </a:pPr>
            <a:r>
              <a:rPr lang="en-US" dirty="0">
                <a:solidFill>
                  <a:schemeClr val="bg1"/>
                </a:solidFill>
              </a:rPr>
              <a:t>Conflicts in Git and how to </a:t>
            </a:r>
          </a:p>
          <a:p>
            <a:pPr marL="0" indent="0">
              <a:buNone/>
            </a:pPr>
            <a:r>
              <a:rPr lang="en-US" sz="2800" dirty="0">
                <a:solidFill>
                  <a:schemeClr val="bg1"/>
                </a:solidFill>
              </a:rPr>
              <a:t>R</a:t>
            </a:r>
            <a:r>
              <a:rPr lang="en-US" dirty="0">
                <a:solidFill>
                  <a:schemeClr val="bg1"/>
                </a:solidFill>
              </a:rPr>
              <a:t>esolve it</a:t>
            </a:r>
            <a:endParaRPr lang="en-US" sz="2800" dirty="0">
              <a:solidFill>
                <a:schemeClr val="bg1"/>
              </a:solidFill>
            </a:endParaRP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endParaRPr lang="en-US" sz="1800" dirty="0">
              <a:solidFill>
                <a:schemeClr val="bg1"/>
              </a:solidFill>
            </a:endParaRPr>
          </a:p>
        </p:txBody>
      </p:sp>
      <p:sp>
        <p:nvSpPr>
          <p:cNvPr id="7" name="TextBox 6">
            <a:extLst>
              <a:ext uri="{FF2B5EF4-FFF2-40B4-BE49-F238E27FC236}">
                <a16:creationId xmlns:a16="http://schemas.microsoft.com/office/drawing/2014/main" id="{E045FB7F-4B24-D696-EEF7-2175EAD2BD67}"/>
              </a:ext>
            </a:extLst>
          </p:cNvPr>
          <p:cNvSpPr txBox="1"/>
          <p:nvPr/>
        </p:nvSpPr>
        <p:spPr>
          <a:xfrm>
            <a:off x="5582015" y="418326"/>
            <a:ext cx="5285322" cy="6186309"/>
          </a:xfrm>
          <a:prstGeom prst="rect">
            <a:avLst/>
          </a:prstGeom>
          <a:noFill/>
        </p:spPr>
        <p:txBody>
          <a:bodyPr wrap="square" rtlCol="0">
            <a:spAutoFit/>
          </a:bodyPr>
          <a:lstStyle/>
          <a:p>
            <a:endParaRPr lang="en-IN" dirty="0">
              <a:solidFill>
                <a:schemeClr val="bg1"/>
              </a:solidFill>
            </a:endParaRPr>
          </a:p>
          <a:p>
            <a:r>
              <a:rPr lang="en-IN" dirty="0">
                <a:solidFill>
                  <a:schemeClr val="bg1"/>
                </a:solidFill>
              </a:rPr>
              <a:t>When the same file has different content in different branches, if you do merge, conflict occurs (Resolve conflict then add and commit)</a:t>
            </a:r>
          </a:p>
          <a:p>
            <a:endParaRPr lang="en-IN" dirty="0">
              <a:solidFill>
                <a:schemeClr val="bg1"/>
              </a:solidFill>
            </a:endParaRPr>
          </a:p>
          <a:p>
            <a:r>
              <a:rPr lang="en-IN" b="1" u="sng" dirty="0">
                <a:solidFill>
                  <a:schemeClr val="bg1"/>
                </a:solidFill>
              </a:rPr>
              <a:t>      How Do You Fix Conflicts When Merging in Git? </a:t>
            </a:r>
          </a:p>
          <a:p>
            <a:endParaRPr lang="en-IN" u="sng" dirty="0">
              <a:solidFill>
                <a:schemeClr val="bg1"/>
              </a:solidFill>
            </a:endParaRPr>
          </a:p>
          <a:p>
            <a:r>
              <a:rPr lang="en-IN" dirty="0">
                <a:solidFill>
                  <a:schemeClr val="bg1"/>
                </a:solidFill>
              </a:rPr>
              <a:t>The procedures required to resolve merge conflicts in Git might be shortened by taking a few specific actions.</a:t>
            </a:r>
          </a:p>
          <a:p>
            <a:endParaRPr lang="en-IN" dirty="0">
              <a:solidFill>
                <a:schemeClr val="bg1"/>
              </a:solidFill>
            </a:endParaRPr>
          </a:p>
          <a:p>
            <a:pPr marL="285750" indent="-285750">
              <a:buFont typeface="Arial" panose="020B0604020202020204" pitchFamily="34" charset="0"/>
              <a:buChar char="•"/>
            </a:pPr>
            <a:r>
              <a:rPr lang="en-IN" dirty="0">
                <a:solidFill>
                  <a:schemeClr val="bg1"/>
                </a:solidFill>
              </a:rPr>
              <a:t>Opening the conflicting file and making the appropriate adjustments is the simplest approach to remedy the issue.</a:t>
            </a:r>
          </a:p>
          <a:p>
            <a:pPr marL="285750" indent="-285750">
              <a:buFont typeface="Arial" panose="020B0604020202020204" pitchFamily="34" charset="0"/>
              <a:buChar char="•"/>
            </a:pPr>
            <a:r>
              <a:rPr lang="en-IN" dirty="0">
                <a:solidFill>
                  <a:schemeClr val="bg1"/>
                </a:solidFill>
              </a:rPr>
              <a:t>After making changes to the file, we may stage the newly merged material using the git add command.</a:t>
            </a:r>
          </a:p>
          <a:p>
            <a:pPr marL="285750" indent="-285750">
              <a:buFont typeface="Arial" panose="020B0604020202020204" pitchFamily="34" charset="0"/>
              <a:buChar char="•"/>
            </a:pPr>
            <a:r>
              <a:rPr lang="en-IN" dirty="0">
                <a:solidFill>
                  <a:schemeClr val="bg1"/>
                </a:solidFill>
              </a:rPr>
              <a:t>The git commit command is used to generate a new commit as the last step.</a:t>
            </a:r>
          </a:p>
          <a:p>
            <a:pPr marL="285750" indent="-285750">
              <a:buFont typeface="Arial" panose="020B0604020202020204" pitchFamily="34" charset="0"/>
              <a:buChar char="•"/>
            </a:pPr>
            <a:r>
              <a:rPr lang="en-IN" dirty="0">
                <a:solidFill>
                  <a:schemeClr val="bg1"/>
                </a:solidFill>
              </a:rPr>
              <a:t>To complete the merging, Git will generate a new merge commit.</a:t>
            </a:r>
          </a:p>
          <a:p>
            <a:endParaRPr lang="en-IN" dirty="0">
              <a:solidFill>
                <a:schemeClr val="bg1"/>
              </a:solidFill>
            </a:endParaRPr>
          </a:p>
        </p:txBody>
      </p:sp>
      <p:pic>
        <p:nvPicPr>
          <p:cNvPr id="5" name="Picture 4" descr="A diagram of two people&#10;&#10;Description automatically generated">
            <a:extLst>
              <a:ext uri="{FF2B5EF4-FFF2-40B4-BE49-F238E27FC236}">
                <a16:creationId xmlns:a16="http://schemas.microsoft.com/office/drawing/2014/main" id="{138A2EC2-2CB7-F163-DE61-26E980A2C9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805" y="1802448"/>
            <a:ext cx="5031163" cy="2686059"/>
          </a:xfrm>
          <a:prstGeom prst="rect">
            <a:avLst/>
          </a:prstGeom>
        </p:spPr>
      </p:pic>
      <p:pic>
        <p:nvPicPr>
          <p:cNvPr id="9" name="Picture 8" descr="A red and white logo&#10;&#10;Description automatically generated">
            <a:extLst>
              <a:ext uri="{FF2B5EF4-FFF2-40B4-BE49-F238E27FC236}">
                <a16:creationId xmlns:a16="http://schemas.microsoft.com/office/drawing/2014/main" id="{1E22D52F-511D-91BD-0D29-ADCF8D3BF5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82014" y="1811820"/>
            <a:ext cx="320778" cy="320778"/>
          </a:xfrm>
          <a:prstGeom prst="rect">
            <a:avLst/>
          </a:prstGeom>
        </p:spPr>
      </p:pic>
    </p:spTree>
    <p:extLst>
      <p:ext uri="{BB962C8B-B14F-4D97-AF65-F5344CB8AC3E}">
        <p14:creationId xmlns:p14="http://schemas.microsoft.com/office/powerpoint/2010/main" val="1419462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48000">
              <a:schemeClr val="tx1">
                <a:lumMod val="85000"/>
                <a:lumOff val="15000"/>
              </a:schemeClr>
            </a:gs>
            <a:gs pos="30000">
              <a:schemeClr val="accent1">
                <a:lumMod val="89000"/>
              </a:schemeClr>
            </a:gs>
            <a:gs pos="15000">
              <a:schemeClr val="accent1">
                <a:lumMod val="75000"/>
              </a:schemeClr>
            </a:gs>
            <a:gs pos="77000">
              <a:schemeClr val="accent1">
                <a:lumMod val="7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EB6DF-7745-8E2C-2CC7-404E1150BD91}"/>
              </a:ext>
            </a:extLst>
          </p:cNvPr>
          <p:cNvSpPr>
            <a:spLocks noGrp="1"/>
          </p:cNvSpPr>
          <p:nvPr>
            <p:ph type="title"/>
          </p:nvPr>
        </p:nvSpPr>
        <p:spPr/>
        <p:txBody>
          <a:bodyPr/>
          <a:lstStyle/>
          <a:p>
            <a:r>
              <a:rPr lang="en-IN" dirty="0"/>
              <a:t> </a:t>
            </a:r>
          </a:p>
        </p:txBody>
      </p:sp>
      <p:pic>
        <p:nvPicPr>
          <p:cNvPr id="4" name="Picture 4">
            <a:extLst>
              <a:ext uri="{FF2B5EF4-FFF2-40B4-BE49-F238E27FC236}">
                <a16:creationId xmlns:a16="http://schemas.microsoft.com/office/drawing/2014/main" id="{26F21E58-90C4-2908-CFC6-B66B7F36F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7337" y="253365"/>
            <a:ext cx="995362" cy="995362"/>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4174AFCB-0886-5282-FE68-C9B7EC26C043}"/>
              </a:ext>
            </a:extLst>
          </p:cNvPr>
          <p:cNvSpPr>
            <a:spLocks noGrp="1"/>
          </p:cNvSpPr>
          <p:nvPr>
            <p:ph idx="1"/>
          </p:nvPr>
        </p:nvSpPr>
        <p:spPr>
          <a:xfrm>
            <a:off x="629264" y="365125"/>
            <a:ext cx="10724535" cy="6239510"/>
          </a:xfrm>
        </p:spPr>
        <p:txBody>
          <a:bodyPr>
            <a:normAutofit/>
          </a:bodyPr>
          <a:lstStyle/>
          <a:p>
            <a:pPr marL="0" indent="0">
              <a:buNone/>
            </a:pPr>
            <a:r>
              <a:rPr lang="en-US" dirty="0">
                <a:solidFill>
                  <a:schemeClr val="bg1"/>
                </a:solidFill>
              </a:rPr>
              <a:t>Git Command to resolve the</a:t>
            </a:r>
          </a:p>
          <a:p>
            <a:pPr marL="0" indent="0">
              <a:buNone/>
            </a:pPr>
            <a:r>
              <a:rPr lang="en-US" dirty="0">
                <a:solidFill>
                  <a:schemeClr val="bg1"/>
                </a:solidFill>
              </a:rPr>
              <a:t>Conflict</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US" sz="1800" dirty="0">
              <a:solidFill>
                <a:schemeClr val="bg1"/>
              </a:solidFill>
            </a:endParaRPr>
          </a:p>
          <a:p>
            <a:pPr marL="0" indent="0">
              <a:buNone/>
            </a:pPr>
            <a:endParaRPr lang="en-US" sz="1800" dirty="0">
              <a:solidFill>
                <a:schemeClr val="bg1"/>
              </a:solidFill>
            </a:endParaRPr>
          </a:p>
        </p:txBody>
      </p:sp>
      <p:sp>
        <p:nvSpPr>
          <p:cNvPr id="7" name="TextBox 6">
            <a:extLst>
              <a:ext uri="{FF2B5EF4-FFF2-40B4-BE49-F238E27FC236}">
                <a16:creationId xmlns:a16="http://schemas.microsoft.com/office/drawing/2014/main" id="{E045FB7F-4B24-D696-EEF7-2175EAD2BD67}"/>
              </a:ext>
            </a:extLst>
          </p:cNvPr>
          <p:cNvSpPr txBox="1"/>
          <p:nvPr/>
        </p:nvSpPr>
        <p:spPr>
          <a:xfrm>
            <a:off x="5675673" y="365125"/>
            <a:ext cx="5285322" cy="6463308"/>
          </a:xfrm>
          <a:prstGeom prst="rect">
            <a:avLst/>
          </a:prstGeom>
          <a:noFill/>
        </p:spPr>
        <p:txBody>
          <a:bodyPr wrap="square" rtlCol="0">
            <a:spAutoFit/>
          </a:bodyPr>
          <a:lstStyle/>
          <a:p>
            <a:r>
              <a:rPr lang="en-IN" dirty="0">
                <a:solidFill>
                  <a:schemeClr val="bg1"/>
                </a:solidFill>
              </a:rPr>
              <a:t>🚀 The ‘git log --merge’ command helps to produce the list of commits that are causing the conflict</a:t>
            </a:r>
          </a:p>
          <a:p>
            <a:r>
              <a:rPr lang="en-IN" u="sng" dirty="0">
                <a:solidFill>
                  <a:schemeClr val="bg1"/>
                </a:solidFill>
              </a:rPr>
              <a:t>git log merge</a:t>
            </a:r>
          </a:p>
          <a:p>
            <a:endParaRPr lang="en-IN" dirty="0">
              <a:solidFill>
                <a:schemeClr val="bg1"/>
              </a:solidFill>
            </a:endParaRPr>
          </a:p>
          <a:p>
            <a:r>
              <a:rPr lang="en-IN" dirty="0">
                <a:solidFill>
                  <a:schemeClr val="bg1"/>
                </a:solidFill>
              </a:rPr>
              <a:t>🚀 The ‘git diff’ command helps to identify the differences between the state’s repositories or files</a:t>
            </a:r>
          </a:p>
          <a:p>
            <a:r>
              <a:rPr lang="en-IN" u="sng" dirty="0">
                <a:solidFill>
                  <a:schemeClr val="bg1"/>
                </a:solidFill>
              </a:rPr>
              <a:t>git diff</a:t>
            </a:r>
          </a:p>
          <a:p>
            <a:endParaRPr lang="en-IN" dirty="0">
              <a:solidFill>
                <a:schemeClr val="bg1"/>
              </a:solidFill>
            </a:endParaRPr>
          </a:p>
          <a:p>
            <a:r>
              <a:rPr lang="en-IN" dirty="0">
                <a:solidFill>
                  <a:schemeClr val="bg1"/>
                </a:solidFill>
              </a:rPr>
              <a:t>🚀 The ‘git checkout’ command is used to undo the changes made to the file, or for changing branches</a:t>
            </a:r>
          </a:p>
          <a:p>
            <a:r>
              <a:rPr lang="en-IN" u="sng" dirty="0">
                <a:solidFill>
                  <a:schemeClr val="bg1"/>
                </a:solidFill>
              </a:rPr>
              <a:t>git checkout</a:t>
            </a:r>
          </a:p>
          <a:p>
            <a:endParaRPr lang="en-IN" dirty="0">
              <a:solidFill>
                <a:schemeClr val="bg1"/>
              </a:solidFill>
            </a:endParaRPr>
          </a:p>
          <a:p>
            <a:r>
              <a:rPr lang="en-IN" dirty="0">
                <a:solidFill>
                  <a:schemeClr val="bg1"/>
                </a:solidFill>
              </a:rPr>
              <a:t>🚀The ‘git reset --mixed’ command is used to undo the changes to the working directory and staging area</a:t>
            </a:r>
          </a:p>
          <a:p>
            <a:r>
              <a:rPr lang="en-IN" u="sng" dirty="0">
                <a:solidFill>
                  <a:schemeClr val="bg1"/>
                </a:solidFill>
              </a:rPr>
              <a:t>git reset mixed</a:t>
            </a:r>
          </a:p>
          <a:p>
            <a:endParaRPr lang="en-IN" dirty="0">
              <a:solidFill>
                <a:schemeClr val="bg1"/>
              </a:solidFill>
            </a:endParaRPr>
          </a:p>
          <a:p>
            <a:r>
              <a:rPr lang="en-IN" dirty="0">
                <a:solidFill>
                  <a:schemeClr val="bg1"/>
                </a:solidFill>
              </a:rPr>
              <a:t>🚀 The ‘git merge --abort’ command helps in exiting the merge process and returning to the state before the merging began</a:t>
            </a:r>
          </a:p>
          <a:p>
            <a:r>
              <a:rPr lang="en-IN" u="sng" dirty="0">
                <a:solidFill>
                  <a:schemeClr val="bg1"/>
                </a:solidFill>
              </a:rPr>
              <a:t>git merge abort</a:t>
            </a:r>
          </a:p>
          <a:p>
            <a:endParaRPr lang="en-IN" dirty="0">
              <a:solidFill>
                <a:schemeClr val="bg1"/>
              </a:solidFill>
            </a:endParaRPr>
          </a:p>
          <a:p>
            <a:endParaRPr lang="en-IN" dirty="0">
              <a:solidFill>
                <a:schemeClr val="bg1"/>
              </a:solidFill>
            </a:endParaRPr>
          </a:p>
        </p:txBody>
      </p:sp>
      <p:pic>
        <p:nvPicPr>
          <p:cNvPr id="5" name="Picture 4" descr="A diagram of two people&#10;&#10;Description automatically generated">
            <a:extLst>
              <a:ext uri="{FF2B5EF4-FFF2-40B4-BE49-F238E27FC236}">
                <a16:creationId xmlns:a16="http://schemas.microsoft.com/office/drawing/2014/main" id="{138A2EC2-2CB7-F163-DE61-26E980A2C9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308" y="1811820"/>
            <a:ext cx="5031163" cy="2686059"/>
          </a:xfrm>
          <a:prstGeom prst="rect">
            <a:avLst/>
          </a:prstGeom>
        </p:spPr>
      </p:pic>
      <p:sp>
        <p:nvSpPr>
          <p:cNvPr id="10" name="TextBox 9">
            <a:extLst>
              <a:ext uri="{FF2B5EF4-FFF2-40B4-BE49-F238E27FC236}">
                <a16:creationId xmlns:a16="http://schemas.microsoft.com/office/drawing/2014/main" id="{7A2C5354-5F88-13AB-01F7-C6C501701539}"/>
              </a:ext>
            </a:extLst>
          </p:cNvPr>
          <p:cNvSpPr txBox="1"/>
          <p:nvPr/>
        </p:nvSpPr>
        <p:spPr>
          <a:xfrm>
            <a:off x="392308" y="4966945"/>
            <a:ext cx="4503174" cy="1477328"/>
          </a:xfrm>
          <a:prstGeom prst="rect">
            <a:avLst/>
          </a:prstGeom>
          <a:noFill/>
        </p:spPr>
        <p:txBody>
          <a:bodyPr wrap="square" rtlCol="0">
            <a:spAutoFit/>
          </a:bodyPr>
          <a:lstStyle/>
          <a:p>
            <a:r>
              <a:rPr lang="en-IN" dirty="0">
                <a:solidFill>
                  <a:schemeClr val="bg1"/>
                </a:solidFill>
              </a:rPr>
              <a:t>🚀The ‘git reset’ command is used at the time of merge conflicts to reset the conflicted files to their original state</a:t>
            </a:r>
          </a:p>
          <a:p>
            <a:r>
              <a:rPr lang="en-IN" u="sng" dirty="0">
                <a:solidFill>
                  <a:schemeClr val="bg1"/>
                </a:solidFill>
              </a:rPr>
              <a:t>git reset</a:t>
            </a:r>
          </a:p>
          <a:p>
            <a:endParaRPr lang="en-IN" dirty="0"/>
          </a:p>
        </p:txBody>
      </p:sp>
    </p:spTree>
    <p:extLst>
      <p:ext uri="{BB962C8B-B14F-4D97-AF65-F5344CB8AC3E}">
        <p14:creationId xmlns:p14="http://schemas.microsoft.com/office/powerpoint/2010/main" val="16773139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72</TotalTime>
  <Words>1877</Words>
  <Application>Microsoft Office PowerPoint</Application>
  <PresentationFormat>Widescreen</PresentationFormat>
  <Paragraphs>300</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ADLaM Display</vt:lpstr>
      <vt:lpstr>Aptos</vt:lpstr>
      <vt:lpstr>Aptos Display</vt:lpstr>
      <vt:lpstr>Arial</vt:lpstr>
      <vt:lpstr>Colonna MT</vt:lpstr>
      <vt:lpstr>Office Theme</vt:lpstr>
      <vt:lpstr>Git &amp; GitHub Short Notes  For DevOps Engineers</vt:lpstr>
      <vt:lpstr>Git &amp; GitHub Short Notes </vt:lpstr>
      <vt:lpstr> </vt:lpstr>
      <vt:lpstr> </vt:lpstr>
      <vt:lpstr> </vt:lpstr>
      <vt:lpstr> </vt:lpstr>
      <vt:lpstr> </vt:lpstr>
      <vt:lpstr> </vt:lpstr>
      <vt:lpstr> </vt:lpstr>
      <vt:lpstr>Basic Git Command</vt:lpstr>
      <vt:lpstr>Basic Git Command</vt:lpstr>
      <vt:lpstr> </vt:lpstr>
      <vt:lpstr> </vt:lpstr>
      <vt:lpstr>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Harshit  Sahu</dc:creator>
  <cp:lastModifiedBy>Harshit  Sahu</cp:lastModifiedBy>
  <cp:revision>7</cp:revision>
  <dcterms:created xsi:type="dcterms:W3CDTF">2024-09-10T09:01:05Z</dcterms:created>
  <dcterms:modified xsi:type="dcterms:W3CDTF">2024-09-10T19:31:19Z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2024-09-10T11:59:28Z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501deafc-b5ec-45e4-a710-b3718532b7d9</vt:lpwstr>
  </property>
  <property fmtid="{D5CDD505-2E9C-101B-9397-08002B2CF9AE}" pid="7" name="MSIP_Label_defa4170-0d19-0005-0004-bc88714345d2_ActionId">
    <vt:lpwstr>bfd5a8b3-68ad-4844-bb48-33d6ee614a4f</vt:lpwstr>
  </property>
  <property fmtid="{D5CDD505-2E9C-101B-9397-08002B2CF9AE}" pid="8" name="MSIP_Label_defa4170-0d19-0005-0004-bc88714345d2_ContentBits">
    <vt:lpwstr>0</vt:lpwstr>
  </property>
</Properties>
</file>

<file path=docProps/thumbnail.jpeg>
</file>